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11" r:id="rId10"/>
    <p:sldMasterId id="2147483933" r:id="rId11"/>
  </p:sldMasterIdLst>
  <p:notesMasterIdLst>
    <p:notesMasterId r:id="rId32"/>
  </p:notesMasterIdLst>
  <p:sldIdLst>
    <p:sldId id="662" r:id="rId12"/>
    <p:sldId id="667" r:id="rId13"/>
    <p:sldId id="651" r:id="rId14"/>
    <p:sldId id="666" r:id="rId15"/>
    <p:sldId id="663" r:id="rId16"/>
    <p:sldId id="671" r:id="rId17"/>
    <p:sldId id="652" r:id="rId18"/>
    <p:sldId id="653" r:id="rId19"/>
    <p:sldId id="654" r:id="rId20"/>
    <p:sldId id="655" r:id="rId21"/>
    <p:sldId id="656" r:id="rId22"/>
    <p:sldId id="657" r:id="rId23"/>
    <p:sldId id="658" r:id="rId24"/>
    <p:sldId id="659" r:id="rId25"/>
    <p:sldId id="660" r:id="rId26"/>
    <p:sldId id="664" r:id="rId27"/>
    <p:sldId id="665" r:id="rId28"/>
    <p:sldId id="661" r:id="rId29"/>
    <p:sldId id="668" r:id="rId30"/>
    <p:sldId id="670" r:id="rId3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62"/>
            <p14:sldId id="667"/>
          </p14:sldIdLst>
        </p14:section>
        <p14:section name="Presentation" id="{6ECFEE84-0763-4195-A954-1A6BD7FD1EFF}">
          <p14:sldIdLst>
            <p14:sldId id="651"/>
            <p14:sldId id="666"/>
            <p14:sldId id="663"/>
            <p14:sldId id="671"/>
            <p14:sldId id="652"/>
            <p14:sldId id="653"/>
            <p14:sldId id="654"/>
            <p14:sldId id="655"/>
            <p14:sldId id="656"/>
            <p14:sldId id="657"/>
            <p14:sldId id="658"/>
            <p14:sldId id="659"/>
            <p14:sldId id="660"/>
            <p14:sldId id="664"/>
            <p14:sldId id="665"/>
            <p14:sldId id="661"/>
            <p14:sldId id="668"/>
            <p14:sldId id="670"/>
          </p14:sldIdLst>
        </p14:section>
        <p14:section name="Exit" id="{26D33BE0-B19C-465D-8801-1598009CC0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55950" autoAdjust="0"/>
  </p:normalViewPr>
  <p:slideViewPr>
    <p:cSldViewPr snapToGrid="0">
      <p:cViewPr varScale="1">
        <p:scale>
          <a:sx n="48" d="100"/>
          <a:sy n="48" d="100"/>
        </p:scale>
        <p:origin x="1896" y="53"/>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4/18/2018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 just any monitoring, but proactive monitoring! The kind that helps you and your team identify issues before your users have a chance to tweet, email or </a:t>
            </a:r>
            <a:r>
              <a:rPr lang="en-US" sz="1200" kern="1200" dirty="0" err="1">
                <a:solidFill>
                  <a:schemeClr val="tx1"/>
                </a:solidFill>
                <a:effectLst/>
                <a:latin typeface="+mn-lt"/>
                <a:ea typeface="+mn-ea"/>
                <a:cs typeface="+mn-cs"/>
              </a:rPr>
              <a:t>instagram</a:t>
            </a:r>
            <a:r>
              <a:rPr lang="en-US" sz="1200" kern="1200" dirty="0">
                <a:solidFill>
                  <a:schemeClr val="tx1"/>
                </a:solidFill>
                <a:effectLst/>
                <a:latin typeface="+mn-lt"/>
                <a:ea typeface="+mn-ea"/>
                <a:cs typeface="+mn-cs"/>
              </a:rPr>
              <a:t> that issue that affects their smooth user experience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delighted, Operations teams are ecstatic and managers can finally focus on creating awesome teams and products instead of firefighting issue after issue. Visual Studio (Code) tooling, intelligent monitoring, advance analytics, dependency maps and </a:t>
            </a:r>
            <a:r>
              <a:rPr lang="en-US" sz="1200" kern="1200" dirty="0" err="1">
                <a:solidFill>
                  <a:schemeClr val="tx1"/>
                </a:solidFill>
                <a:effectLst/>
                <a:latin typeface="+mn-lt"/>
                <a:ea typeface="+mn-ea"/>
                <a:cs typeface="+mn-cs"/>
              </a:rPr>
              <a:t>devops</a:t>
            </a:r>
            <a:r>
              <a:rPr lang="en-US" sz="1200" kern="1200" dirty="0">
                <a:solidFill>
                  <a:schemeClr val="tx1"/>
                </a:solidFill>
                <a:effectLst/>
                <a:latin typeface="+mn-lt"/>
                <a:ea typeface="+mn-ea"/>
                <a:cs typeface="+mn-cs"/>
              </a:rPr>
              <a:t> integration are some of the awesome features that AppInsights have to offer </a:t>
            </a:r>
          </a:p>
          <a:p>
            <a:r>
              <a:rPr lang="en-US" sz="1200" kern="1200" dirty="0">
                <a:solidFill>
                  <a:schemeClr val="tx1"/>
                </a:solidFill>
                <a:effectLst/>
                <a:latin typeface="+mn-lt"/>
                <a:ea typeface="+mn-ea"/>
                <a:cs typeface="+mn-cs"/>
              </a:rPr>
              <a:t>. Don't believe me? Great! Join me in this session and let me prove you wrong!</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apparantly</a:t>
            </a:r>
            <a:r>
              <a:rPr lang="en-US" sz="1200" kern="1200" dirty="0">
                <a:solidFill>
                  <a:schemeClr val="tx1"/>
                </a:solidFill>
                <a:effectLst/>
                <a:latin typeface="+mn-lt"/>
                <a:ea typeface="+mn-ea"/>
                <a:cs typeface="+mn-cs"/>
              </a:rPr>
              <a:t> all of you here like the topic </a:t>
            </a:r>
            <a:r>
              <a:rPr lang="en-US" sz="1200" kern="1200" dirty="0" err="1">
                <a:solidFill>
                  <a:schemeClr val="tx1"/>
                </a:solidFill>
                <a:effectLst/>
                <a:latin typeface="+mn-lt"/>
                <a:ea typeface="+mn-ea"/>
                <a:cs typeface="+mn-cs"/>
              </a:rPr>
              <a:t>appinsights</a:t>
            </a:r>
            <a:r>
              <a:rPr lang="en-US" sz="1200" kern="1200" dirty="0">
                <a:solidFill>
                  <a:schemeClr val="tx1"/>
                </a:solidFill>
                <a:effectLst/>
                <a:latin typeface="+mn-lt"/>
                <a:ea typeface="+mn-ea"/>
                <a:cs typeface="+mn-cs"/>
              </a:rPr>
              <a:t> welcome all </a:t>
            </a:r>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3936314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1200" kern="0" spc="50" dirty="0">
                <a:solidFill>
                  <a:schemeClr val="tx1"/>
                </a:solidFill>
              </a:rPr>
              <a:t>Understand where your users are</a:t>
            </a:r>
            <a:br>
              <a:rPr lang="en-US" sz="1200" kern="0" dirty="0">
                <a:solidFill>
                  <a:schemeClr val="tx1"/>
                </a:solidFill>
              </a:rPr>
            </a:br>
            <a:r>
              <a:rPr lang="en-US" sz="1200" kern="0" spc="-30" dirty="0">
                <a:solidFill>
                  <a:schemeClr val="tx1"/>
                </a:solidFill>
              </a:rPr>
              <a:t>coming from and where they spend</a:t>
            </a:r>
            <a:br>
              <a:rPr lang="en-US" sz="1200" kern="0" dirty="0">
                <a:solidFill>
                  <a:schemeClr val="tx1"/>
                </a:solidFill>
              </a:rPr>
            </a:br>
            <a:r>
              <a:rPr lang="en-US" sz="1200" kern="0" dirty="0">
                <a:solidFill>
                  <a:schemeClr val="tx1"/>
                </a:solidFill>
              </a:rPr>
              <a:t>most of their time</a:t>
            </a:r>
            <a:endParaRPr lang="en-US" sz="1200" kern="0" spc="-10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3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1200" kern="0" dirty="0">
                <a:solidFill>
                  <a:schemeClr val="tx1"/>
                </a:solidFill>
              </a:rPr>
              <a:t>Prioritize future investments and</a:t>
            </a:r>
            <a:br>
              <a:rPr lang="en-US" sz="1200" kern="0" dirty="0">
                <a:solidFill>
                  <a:schemeClr val="tx1"/>
                </a:solidFill>
              </a:rPr>
            </a:br>
            <a:r>
              <a:rPr lang="en-US" sz="1200" kern="0" dirty="0">
                <a:solidFill>
                  <a:schemeClr val="tx1"/>
                </a:solidFill>
              </a:rPr>
              <a:t>continuously improve your app</a:t>
            </a:r>
            <a:br>
              <a:rPr lang="en-US" sz="1200" kern="0" dirty="0">
                <a:solidFill>
                  <a:schemeClr val="tx1"/>
                </a:solidFill>
              </a:rPr>
            </a:br>
            <a:r>
              <a:rPr lang="en-US" sz="1200" kern="0" spc="-40" dirty="0">
                <a:solidFill>
                  <a:schemeClr val="tx1"/>
                </a:solidFill>
              </a:rPr>
              <a:t>based on user activity and usage</a:t>
            </a:r>
            <a:br>
              <a:rPr lang="en-US" sz="1200" kern="0" dirty="0">
                <a:solidFill>
                  <a:schemeClr val="tx1"/>
                </a:solidFill>
              </a:rPr>
            </a:br>
            <a:r>
              <a:rPr lang="en-US" sz="1200" kern="0" dirty="0">
                <a:solidFill>
                  <a:schemeClr val="tx1"/>
                </a:solidFill>
              </a:rPr>
              <a:t>patterns and trends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28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2290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4/18/2018 8:39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6742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4/18/2018 8:39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066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46154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06126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347858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24934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are developers here and how many of you agree with the first image?  Those who agreed should be really lucky to work in the same company, because 2</a:t>
            </a:r>
            <a:r>
              <a:rPr lang="en-US" baseline="30000" dirty="0"/>
              <a:t>nd</a:t>
            </a:r>
            <a:r>
              <a:rPr lang="en-US" dirty="0"/>
              <a:t> image shows the reality.</a:t>
            </a:r>
          </a:p>
          <a:p>
            <a:endParaRPr lang="en-US" dirty="0"/>
          </a:p>
          <a:p>
            <a:r>
              <a:rPr lang="en-US" dirty="0"/>
              <a:t>Story -&gt; “</a:t>
            </a:r>
            <a:r>
              <a:rPr lang="en-US" sz="1200" kern="1200" dirty="0">
                <a:solidFill>
                  <a:schemeClr val="tx1"/>
                </a:solidFill>
                <a:effectLst/>
                <a:latin typeface="+mn-lt"/>
                <a:ea typeface="+mn-ea"/>
                <a:cs typeface="+mn-cs"/>
              </a:rPr>
              <a:t>The application crashed every time I am drinking coke. And when ever it happens, I have restart the browser and enter all the details from the beginning. Please look into the issue and resolve is ASAP</a:t>
            </a:r>
            <a:r>
              <a:rPr lang="en-US" dirty="0"/>
              <a:t>”</a:t>
            </a:r>
          </a:p>
          <a:p>
            <a:endParaRPr lang="en-US" dirty="0"/>
          </a:p>
          <a:p>
            <a:r>
              <a:rPr lang="en-US" dirty="0"/>
              <a:t>Two weeks gone and the customer gets angry , </a:t>
            </a:r>
            <a:r>
              <a:rPr lang="en-US" dirty="0" err="1"/>
              <a:t>qa</a:t>
            </a:r>
            <a:r>
              <a:rPr lang="en-US" dirty="0"/>
              <a:t> team also tried to do the same.</a:t>
            </a:r>
          </a:p>
          <a:p>
            <a:endParaRPr lang="en-US" dirty="0"/>
          </a:p>
          <a:p>
            <a:r>
              <a:rPr lang="en-US" dirty="0"/>
              <a:t>Time out procedure in application and it was never tested before and there was a bug.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2:16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54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who manage 24/7 operations, every applications are different at different situations that is why this topic is important.</a:t>
            </a:r>
          </a:p>
          <a:p>
            <a:r>
              <a:rPr lang="en-US" dirty="0"/>
              <a:t>logs to a file somewhere on the file and distributed to customers who never looked at it again and some of them dint have idea on what to look at when they have problems. all these takes time to identify the problem</a:t>
            </a:r>
          </a:p>
          <a:p>
            <a:r>
              <a:rPr lang="en-US" dirty="0"/>
              <a:t> </a:t>
            </a:r>
          </a:p>
          <a:p>
            <a:r>
              <a:rPr lang="en-US" dirty="0"/>
              <a:t>today we have very different </a:t>
            </a:r>
            <a:r>
              <a:rPr lang="en-US" dirty="0" err="1"/>
              <a:t>sitaution</a:t>
            </a:r>
            <a:r>
              <a:rPr lang="en-US" dirty="0"/>
              <a:t> each system has </a:t>
            </a:r>
            <a:r>
              <a:rPr lang="en-US" dirty="0" err="1"/>
              <a:t>beocme</a:t>
            </a:r>
            <a:r>
              <a:rPr lang="en-US" dirty="0"/>
              <a:t> </a:t>
            </a:r>
            <a:r>
              <a:rPr lang="en-US" dirty="0" err="1"/>
              <a:t>massi</a:t>
            </a:r>
            <a:r>
              <a:rPr lang="en-US" dirty="0"/>
              <a:t> bunch of things, any one in this room build application with just two components ? there are lot of moving pars</a:t>
            </a:r>
          </a:p>
          <a:p>
            <a:endParaRPr lang="en-US" dirty="0"/>
          </a:p>
          <a:p>
            <a:r>
              <a:rPr lang="en-US" dirty="0"/>
              <a:t>there are lot of components in it, </a:t>
            </a:r>
            <a:r>
              <a:rPr lang="en-US" dirty="0" err="1"/>
              <a:t>authentication,authorization,identity</a:t>
            </a:r>
            <a:r>
              <a:rPr lang="en-US" dirty="0"/>
              <a:t> management  so that becomes a service in the cloud some sort of azure ad, auth0 OR </a:t>
            </a:r>
            <a:r>
              <a:rPr lang="en-US" dirty="0" err="1"/>
              <a:t>sas</a:t>
            </a:r>
            <a:r>
              <a:rPr lang="en-US" dirty="0"/>
              <a:t> providers. storage (</a:t>
            </a:r>
            <a:r>
              <a:rPr lang="en-US" dirty="0" err="1"/>
              <a:t>blobs,cdns</a:t>
            </a:r>
            <a:r>
              <a:rPr lang="en-US" dirty="0"/>
              <a:t>). </a:t>
            </a:r>
            <a:r>
              <a:rPr lang="en-US" dirty="0" err="1"/>
              <a:t>eventhubs</a:t>
            </a:r>
            <a:r>
              <a:rPr lang="en-US" dirty="0"/>
              <a:t> queues </a:t>
            </a:r>
          </a:p>
          <a:p>
            <a:r>
              <a:rPr lang="en-US" dirty="0"/>
              <a:t>to sort of distribute our architecture. we got </a:t>
            </a:r>
            <a:r>
              <a:rPr lang="en-US" dirty="0" err="1"/>
              <a:t>telematery</a:t>
            </a:r>
            <a:r>
              <a:rPr lang="en-US" dirty="0"/>
              <a:t> of data coming from all over the place.</a:t>
            </a:r>
          </a:p>
          <a:p>
            <a:endParaRPr lang="en-US" dirty="0"/>
          </a:p>
          <a:p>
            <a:r>
              <a:rPr lang="en-US" dirty="0"/>
              <a:t>hello world is not what it used to be , there a lot of things flying around all over the place one of the</a:t>
            </a:r>
          </a:p>
          <a:p>
            <a:r>
              <a:rPr lang="en-US" dirty="0"/>
              <a:t>obvious thing to manage is to log all the things. discover upfront.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2522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655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199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4/18/2018 8:39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82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59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solidFill>
              </a:rPr>
              <a:t>Monitor your web sites with simple pings to complex</a:t>
            </a:r>
            <a:br>
              <a:rPr lang="en-US" sz="1200" kern="0" dirty="0">
                <a:solidFill>
                  <a:schemeClr val="tx1"/>
                </a:solidFill>
              </a:rPr>
            </a:br>
            <a:r>
              <a:rPr lang="en-US" sz="1200" kern="0" dirty="0">
                <a:solidFill>
                  <a:schemeClr val="tx1"/>
                </a:solidFill>
              </a:rPr>
              <a:t>web tests from points around the world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solidFill>
              </a:rPr>
              <a:t>Quickly diagnose issues by accessing rich </a:t>
            </a:r>
            <a:r>
              <a:rPr lang="en-US" sz="1200" kern="0" spc="30" dirty="0">
                <a:solidFill>
                  <a:schemeClr val="tx1"/>
                </a:solidFill>
              </a:rPr>
              <a:t>application performance data from the client view to dependencies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solidFill>
              </a:rPr>
              <a:t>Real time view of crashes happening on devices, allowing you to focus on fixing key issues with the biggest </a:t>
            </a:r>
            <a:br>
              <a:rPr lang="en-US" sz="1200" kern="0" dirty="0">
                <a:solidFill>
                  <a:schemeClr val="tx1"/>
                </a:solidFill>
              </a:rPr>
            </a:br>
            <a:r>
              <a:rPr lang="en-US" sz="1200" kern="0" dirty="0">
                <a:solidFill>
                  <a:schemeClr val="tx1"/>
                </a:solidFill>
              </a:rPr>
              <a:t>impact first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2269D52-CA35-4613-8BBB-B8C8A0A7FBC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104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34.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18-04-2018</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18-04-2018</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4/18/2018</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983627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spTree>
    <p:extLst>
      <p:ext uri="{BB962C8B-B14F-4D97-AF65-F5344CB8AC3E}">
        <p14:creationId xmlns:p14="http://schemas.microsoft.com/office/powerpoint/2010/main" val="77607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40548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0270"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Tree>
    <p:extLst>
      <p:ext uri="{BB962C8B-B14F-4D97-AF65-F5344CB8AC3E}">
        <p14:creationId xmlns:p14="http://schemas.microsoft.com/office/powerpoint/2010/main" val="176387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95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565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2481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8784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tx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2753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2924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3428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32988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1657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0195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61382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1">
                <a:solidFill>
                  <a:srgbClr val="FFFFFF"/>
                </a:solidFill>
              </a:defRPr>
            </a:lvl2pPr>
            <a:lvl3pPr marL="227098" indent="0">
              <a:buNone/>
              <a:tabLst/>
              <a:defRPr sz="1961">
                <a:solidFill>
                  <a:srgbClr val="FFFFFF"/>
                </a:solidFill>
              </a:defRPr>
            </a:lvl3pPr>
            <a:lvl4pPr marL="451085" indent="0">
              <a:buNone/>
              <a:defRPr>
                <a:solidFill>
                  <a:srgbClr val="FFFFFF"/>
                </a:solidFill>
              </a:defRPr>
            </a:lvl4pPr>
            <a:lvl5pPr marL="671963"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0029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9485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2"/>
            <a:ext cx="7837954" cy="727645"/>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12269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95807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3" y="2082616"/>
            <a:ext cx="11653523"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54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69243" y="2082617"/>
            <a:ext cx="7171399"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01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5" y="1189177"/>
            <a:ext cx="5378548"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585607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33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41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solidFill>
                  <a:schemeClr val="bg1"/>
                </a:solidFill>
              </a:defRPr>
            </a:lvl1pPr>
          </a:lstStyle>
          <a:p>
            <a:r>
              <a:rPr lang="en-US" dirty="0"/>
              <a:t>Section title</a:t>
            </a:r>
          </a:p>
        </p:txBody>
      </p:sp>
    </p:spTree>
    <p:extLst>
      <p:ext uri="{BB962C8B-B14F-4D97-AF65-F5344CB8AC3E}">
        <p14:creationId xmlns:p14="http://schemas.microsoft.com/office/powerpoint/2010/main" val="362630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9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308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06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57178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659"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6"/>
            <a:ext cx="11653522"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1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2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08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53" indent="-28465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71" indent="-27531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20" indent="-28465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7" indent="-22398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97" indent="-22398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0158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bar at top - white page">
    <p:spTree>
      <p:nvGrpSpPr>
        <p:cNvPr id="1" name=""/>
        <p:cNvGrpSpPr/>
        <p:nvPr/>
      </p:nvGrpSpPr>
      <p:grpSpPr>
        <a:xfrm>
          <a:off x="0" y="0"/>
          <a:ext cx="0" cy="0"/>
          <a:chOff x="0" y="0"/>
          <a:chExt cx="0" cy="0"/>
        </a:xfrm>
      </p:grpSpPr>
      <p:sp>
        <p:nvSpPr>
          <p:cNvPr id="5" name="Title 1"/>
          <p:cNvSpPr>
            <a:spLocks noGrp="1"/>
          </p:cNvSpPr>
          <p:nvPr>
            <p:ph type="ctrTitle"/>
          </p:nvPr>
        </p:nvSpPr>
        <p:spPr>
          <a:xfrm>
            <a:off x="393080" y="173839"/>
            <a:ext cx="10363200" cy="517064"/>
          </a:xfrm>
          <a:prstGeom prst="rect">
            <a:avLst/>
          </a:prstGeom>
        </p:spPr>
        <p:txBody>
          <a:bodyPr lIns="0" tIns="0" rIns="0" bIns="0" anchor="t" anchorCtr="0"/>
          <a:lstStyle>
            <a:lvl1pPr algn="l">
              <a:defRPr sz="3732">
                <a:solidFill>
                  <a:schemeClr val="tx1"/>
                </a:solidFill>
                <a:latin typeface="Segoe UI Ligh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387549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p:spPr>
        <p:txBody>
          <a:bodyPr/>
          <a:lstStyle>
            <a:lvl1pPr>
              <a:defRPr>
                <a:solidFill>
                  <a:srgbClr val="FFFFFF"/>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77953" y="1402082"/>
            <a:ext cx="11151917" cy="205203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19462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457"/>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011F9C49-6C77-4208-AA11-036F4E8A7FB8}" type="datetimeFigureOut">
              <a:rPr lang="en-US" smtClean="0">
                <a:solidFill>
                  <a:srgbClr val="000000"/>
                </a:solidFill>
              </a:rPr>
              <a:pPr defTabSz="914225"/>
              <a:t>4/18/2018</a:t>
            </a:fld>
            <a:endParaRPr lang="en-US">
              <a:solidFill>
                <a:srgbClr val="00000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endParaRPr lang="en-US">
              <a:solidFill>
                <a:srgbClr val="00000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512E5E80-4611-494C-878B-26E813756901}" type="slidenum">
              <a:rPr lang="en-US" smtClean="0">
                <a:solidFill>
                  <a:srgbClr val="000000"/>
                </a:solidFill>
              </a:rPr>
              <a:pPr defTabSz="914225"/>
              <a:t>‹#›</a:t>
            </a:fld>
            <a:endParaRPr lang="en-US">
              <a:solidFill>
                <a:srgbClr val="000000"/>
              </a:solidFill>
            </a:endParaRPr>
          </a:p>
        </p:txBody>
      </p:sp>
    </p:spTree>
    <p:extLst>
      <p:ext uri="{BB962C8B-B14F-4D97-AF65-F5344CB8AC3E}">
        <p14:creationId xmlns:p14="http://schemas.microsoft.com/office/powerpoint/2010/main" val="34844712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4" y="436419"/>
            <a:ext cx="11401220" cy="553998"/>
          </a:xfrm>
          <a:prstGeom prst="rect">
            <a:avLst/>
          </a:prstGeom>
        </p:spPr>
        <p:txBody>
          <a:bodyPr/>
          <a:lstStyle>
            <a:lvl1pPr algn="l" defTabSz="914127"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1769196" y="6458929"/>
            <a:ext cx="398711" cy="365125"/>
          </a:xfrm>
          <a:prstGeom prst="rect">
            <a:avLst/>
          </a:prstGeom>
        </p:spPr>
        <p:txBody>
          <a:bodyPr/>
          <a:lstStyle/>
          <a:p>
            <a:pPr defTabSz="914049"/>
            <a:fld id="{B60359E2-F1E6-40F3-81C3-5A646FA87138}" type="slidenum">
              <a:rPr lang="en-US" smtClean="0">
                <a:solidFill>
                  <a:srgbClr val="000000"/>
                </a:solidFill>
              </a:rPr>
              <a:pPr defTabSz="914049"/>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3161" y="25280"/>
            <a:ext cx="2235390" cy="822274"/>
          </a:xfrm>
          <a:prstGeom prst="rect">
            <a:avLst/>
          </a:prstGeom>
        </p:spPr>
      </p:pic>
    </p:spTree>
    <p:extLst>
      <p:ext uri="{BB962C8B-B14F-4D97-AF65-F5344CB8AC3E}">
        <p14:creationId xmlns:p14="http://schemas.microsoft.com/office/powerpoint/2010/main" val="40247638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8" y="1447801"/>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8" y="1447801"/>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60" y="1447801"/>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81675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0324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06480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7702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34423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3227816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377103225"/>
      </p:ext>
    </p:extLst>
  </p:cSld>
  <p:clrMapOvr>
    <a:overrideClrMapping bg1="dk1" tx1="lt1" bg2="dk2" tx2="lt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25057950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766506361"/>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1716671723"/>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799832889"/>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07167"/>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494864"/>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203504"/>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73045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468963"/>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20" y="289518"/>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51680845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2" y="6356352"/>
            <a:ext cx="2743200" cy="365125"/>
          </a:xfrm>
          <a:prstGeom prst="rect">
            <a:avLst/>
          </a:prstGeom>
        </p:spPr>
        <p:txBody>
          <a:bodyPr/>
          <a:lstStyle/>
          <a:p>
            <a:pPr defTabSz="913923"/>
            <a:fld id="{4020005D-344A-4C00-AA8A-5DF9EEE47552}" type="datetimeFigureOut">
              <a:rPr lang="en-US" smtClean="0">
                <a:solidFill>
                  <a:prstClr val="black">
                    <a:tint val="75000"/>
                  </a:prstClr>
                </a:solidFill>
              </a:rPr>
              <a:pPr defTabSz="913923"/>
              <a:t>4/18/2018</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913923"/>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pPr defTabSz="913923"/>
            <a:fld id="{1BE94753-1794-4F6A-AB2C-BDB42C9E29B1}" type="slidenum">
              <a:rPr lang="en-US" smtClean="0">
                <a:solidFill>
                  <a:prstClr val="black">
                    <a:tint val="75000"/>
                  </a:prstClr>
                </a:solidFill>
              </a:rPr>
              <a:pPr defTabSz="913923"/>
              <a:t>‹#›</a:t>
            </a:fld>
            <a:endParaRPr lang="en-US">
              <a:solidFill>
                <a:prstClr val="black">
                  <a:tint val="75000"/>
                </a:prstClr>
              </a:solidFill>
            </a:endParaRPr>
          </a:p>
        </p:txBody>
      </p:sp>
    </p:spTree>
    <p:extLst>
      <p:ext uri="{BB962C8B-B14F-4D97-AF65-F5344CB8AC3E}">
        <p14:creationId xmlns:p14="http://schemas.microsoft.com/office/powerpoint/2010/main" val="2428700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prstGeom prst="rect">
            <a:avLst/>
          </a:prstGeo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47986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50660712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23148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67363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2573704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447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41282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7206815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67736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6589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5771528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5593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5384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33704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2022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0532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18884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94846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94754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7987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76474663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493730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7652590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664783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858757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6694379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b="-1"/>
          <a:stretch/>
        </p:blipFill>
        <p:spPr>
          <a:xfrm>
            <a:off x="6146999" y="-7783"/>
            <a:ext cx="6074570" cy="6873565"/>
          </a:xfrm>
          <a:prstGeom prst="rect">
            <a:avLst/>
          </a:prstGeom>
        </p:spPr>
      </p:pic>
    </p:spTree>
    <p:extLst>
      <p:ext uri="{BB962C8B-B14F-4D97-AF65-F5344CB8AC3E}">
        <p14:creationId xmlns:p14="http://schemas.microsoft.com/office/powerpoint/2010/main" val="110447473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Tree>
    <p:extLst>
      <p:ext uri="{BB962C8B-B14F-4D97-AF65-F5344CB8AC3E}">
        <p14:creationId xmlns:p14="http://schemas.microsoft.com/office/powerpoint/2010/main" val="44706389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794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3913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8531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46093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2572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491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a:t>Click to edit Master title style</a:t>
            </a:r>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Tree>
    <p:extLst>
      <p:ext uri="{BB962C8B-B14F-4D97-AF65-F5344CB8AC3E}">
        <p14:creationId xmlns:p14="http://schemas.microsoft.com/office/powerpoint/2010/main" val="27732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85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5332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36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5660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955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4/18/2018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2.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image" Target="../media/image7.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7.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theme" Target="../theme/theme7.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image" Target="../media/image25.png"/><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theme" Target="../theme/theme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image" Target="../media/image26.png"/><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973" r:id="rId32"/>
    <p:sldLayoutId id="214748397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5"/>
            <a:ext cx="11655840" cy="89966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2"/>
            <a:ext cx="11653521" cy="2079990"/>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226791"/>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Lst>
  <p:transition>
    <p:fade/>
  </p:transition>
  <p:txStyles>
    <p:titleStyle>
      <a:lvl1pPr algn="l" defTabSz="913923"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2" marR="0" indent="-335982" algn="l" defTabSz="91392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14" marR="0" indent="-236432" algn="l" defTabSz="9139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959"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944"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930"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287"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249"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11"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173"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23" rtl="0" eaLnBrk="1" latinLnBrk="0" hangingPunct="1">
        <a:defRPr sz="1765" kern="1200">
          <a:solidFill>
            <a:schemeClr val="tx1"/>
          </a:solidFill>
          <a:latin typeface="+mn-lt"/>
          <a:ea typeface="+mn-ea"/>
          <a:cs typeface="+mn-cs"/>
        </a:defRPr>
      </a:lvl1pPr>
      <a:lvl2pPr marL="456962" algn="l" defTabSz="913923" rtl="0" eaLnBrk="1" latinLnBrk="0" hangingPunct="1">
        <a:defRPr sz="1765" kern="1200">
          <a:solidFill>
            <a:schemeClr val="tx1"/>
          </a:solidFill>
          <a:latin typeface="+mn-lt"/>
          <a:ea typeface="+mn-ea"/>
          <a:cs typeface="+mn-cs"/>
        </a:defRPr>
      </a:lvl2pPr>
      <a:lvl3pPr marL="913923" algn="l" defTabSz="913923" rtl="0" eaLnBrk="1" latinLnBrk="0" hangingPunct="1">
        <a:defRPr sz="1765" kern="1200">
          <a:solidFill>
            <a:schemeClr val="tx1"/>
          </a:solidFill>
          <a:latin typeface="+mn-lt"/>
          <a:ea typeface="+mn-ea"/>
          <a:cs typeface="+mn-cs"/>
        </a:defRPr>
      </a:lvl3pPr>
      <a:lvl4pPr marL="1370885" algn="l" defTabSz="913923" rtl="0" eaLnBrk="1" latinLnBrk="0" hangingPunct="1">
        <a:defRPr sz="1765" kern="1200">
          <a:solidFill>
            <a:schemeClr val="tx1"/>
          </a:solidFill>
          <a:latin typeface="+mn-lt"/>
          <a:ea typeface="+mn-ea"/>
          <a:cs typeface="+mn-cs"/>
        </a:defRPr>
      </a:lvl4pPr>
      <a:lvl5pPr marL="1827846" algn="l" defTabSz="913923" rtl="0" eaLnBrk="1" latinLnBrk="0" hangingPunct="1">
        <a:defRPr sz="1765" kern="1200">
          <a:solidFill>
            <a:schemeClr val="tx1"/>
          </a:solidFill>
          <a:latin typeface="+mn-lt"/>
          <a:ea typeface="+mn-ea"/>
          <a:cs typeface="+mn-cs"/>
        </a:defRPr>
      </a:lvl5pPr>
      <a:lvl6pPr marL="2284807" algn="l" defTabSz="913923" rtl="0" eaLnBrk="1" latinLnBrk="0" hangingPunct="1">
        <a:defRPr sz="1765" kern="1200">
          <a:solidFill>
            <a:schemeClr val="tx1"/>
          </a:solidFill>
          <a:latin typeface="+mn-lt"/>
          <a:ea typeface="+mn-ea"/>
          <a:cs typeface="+mn-cs"/>
        </a:defRPr>
      </a:lvl6pPr>
      <a:lvl7pPr marL="2741769" algn="l" defTabSz="913923" rtl="0" eaLnBrk="1" latinLnBrk="0" hangingPunct="1">
        <a:defRPr sz="1765" kern="1200">
          <a:solidFill>
            <a:schemeClr val="tx1"/>
          </a:solidFill>
          <a:latin typeface="+mn-lt"/>
          <a:ea typeface="+mn-ea"/>
          <a:cs typeface="+mn-cs"/>
        </a:defRPr>
      </a:lvl7pPr>
      <a:lvl8pPr marL="3198730" algn="l" defTabSz="913923" rtl="0" eaLnBrk="1" latinLnBrk="0" hangingPunct="1">
        <a:defRPr sz="1765" kern="1200">
          <a:solidFill>
            <a:schemeClr val="tx1"/>
          </a:solidFill>
          <a:latin typeface="+mn-lt"/>
          <a:ea typeface="+mn-ea"/>
          <a:cs typeface="+mn-cs"/>
        </a:defRPr>
      </a:lvl8pPr>
      <a:lvl9pPr marL="3655692" algn="l" defTabSz="913923"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13075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Lst>
  <p:hf hdr="0" dt="0"/>
  <p:txStyles>
    <p:titleStyle>
      <a:lvl1pPr algn="l" defTabSz="913785" rtl="0" eaLnBrk="1" latinLnBrk="0" hangingPunct="1">
        <a:lnSpc>
          <a:spcPct val="90000"/>
        </a:lnSpc>
        <a:spcBef>
          <a:spcPct val="0"/>
        </a:spcBef>
        <a:buNone/>
        <a:defRPr lang="en-US" sz="5199" b="0" kern="1200" cap="none" spc="-100" baseline="0" dirty="0">
          <a:ln w="3175">
            <a:noFill/>
          </a:ln>
          <a:solidFill>
            <a:srgbClr val="616161"/>
          </a:solidFill>
          <a:effectLst/>
          <a:latin typeface="Segoe UI Light"/>
          <a:ea typeface="+mn-ea"/>
          <a:cs typeface="Segoe ui light (Headings)"/>
        </a:defRPr>
      </a:lvl1pPr>
    </p:titleStyle>
    <p:bodyStyle>
      <a:lvl1pPr marL="400089" indent="-400089" algn="l" defTabSz="533453" rtl="0" eaLnBrk="1" latinLnBrk="0" hangingPunct="1">
        <a:spcBef>
          <a:spcPct val="20000"/>
        </a:spcBef>
        <a:buFont typeface="Arial"/>
        <a:buChar char="•"/>
        <a:defRPr sz="1732" kern="1200">
          <a:solidFill>
            <a:schemeClr val="tx1"/>
          </a:solidFill>
          <a:latin typeface="Segoe"/>
          <a:ea typeface="+mn-ea"/>
          <a:cs typeface="Segoe"/>
        </a:defRPr>
      </a:lvl1pPr>
      <a:lvl2pPr marL="866859" indent="-333409" algn="l" defTabSz="533453" rtl="0" eaLnBrk="1" latinLnBrk="0" hangingPunct="1">
        <a:spcBef>
          <a:spcPct val="20000"/>
        </a:spcBef>
        <a:buFont typeface="Arial"/>
        <a:buChar char="–"/>
        <a:defRPr sz="1732" kern="1200">
          <a:solidFill>
            <a:schemeClr val="tx1"/>
          </a:solidFill>
          <a:latin typeface="Segoe"/>
          <a:ea typeface="+mn-ea"/>
          <a:cs typeface="Segoe"/>
        </a:defRPr>
      </a:lvl2pPr>
      <a:lvl3pPr marL="1333629" indent="-266726" algn="l" defTabSz="533453" rtl="0" eaLnBrk="1" latinLnBrk="0" hangingPunct="1">
        <a:spcBef>
          <a:spcPct val="20000"/>
        </a:spcBef>
        <a:buFont typeface="Arial"/>
        <a:buChar char="•"/>
        <a:defRPr sz="1732" kern="1200">
          <a:solidFill>
            <a:schemeClr val="tx1"/>
          </a:solidFill>
          <a:latin typeface="Segoe"/>
          <a:ea typeface="+mn-ea"/>
          <a:cs typeface="Segoe"/>
        </a:defRPr>
      </a:lvl3pPr>
      <a:lvl4pPr marL="1867081" indent="-266726" algn="l" defTabSz="533453" rtl="0" eaLnBrk="1" latinLnBrk="0" hangingPunct="1">
        <a:spcBef>
          <a:spcPct val="20000"/>
        </a:spcBef>
        <a:buFont typeface="Arial"/>
        <a:buChar char="–"/>
        <a:defRPr sz="1732" kern="1200">
          <a:solidFill>
            <a:schemeClr val="tx1"/>
          </a:solidFill>
          <a:latin typeface="Segoe"/>
          <a:ea typeface="+mn-ea"/>
          <a:cs typeface="Segoe"/>
        </a:defRPr>
      </a:lvl4pPr>
      <a:lvl5pPr marL="2400534" indent="-266726" algn="l" defTabSz="533453" rtl="0" eaLnBrk="1" latinLnBrk="0" hangingPunct="1">
        <a:spcBef>
          <a:spcPct val="20000"/>
        </a:spcBef>
        <a:buFont typeface="Arial"/>
        <a:buChar char="»"/>
        <a:defRPr sz="1732" kern="1200">
          <a:solidFill>
            <a:schemeClr val="tx1"/>
          </a:solidFill>
          <a:latin typeface="Segoe"/>
          <a:ea typeface="+mn-ea"/>
          <a:cs typeface="Segoe"/>
        </a:defRPr>
      </a:lvl5pPr>
      <a:lvl6pPr marL="2933987" indent="-266726" algn="l" defTabSz="533453" rtl="0" eaLnBrk="1" latinLnBrk="0" hangingPunct="1">
        <a:spcBef>
          <a:spcPct val="20000"/>
        </a:spcBef>
        <a:buFont typeface="Arial"/>
        <a:buChar char="•"/>
        <a:defRPr sz="2400" kern="1200">
          <a:solidFill>
            <a:schemeClr val="tx1"/>
          </a:solidFill>
          <a:latin typeface="+mn-lt"/>
          <a:ea typeface="+mn-ea"/>
          <a:cs typeface="+mn-cs"/>
        </a:defRPr>
      </a:lvl6pPr>
      <a:lvl7pPr marL="3467438" indent="-266726" algn="l" defTabSz="533453" rtl="0" eaLnBrk="1" latinLnBrk="0" hangingPunct="1">
        <a:spcBef>
          <a:spcPct val="20000"/>
        </a:spcBef>
        <a:buFont typeface="Arial"/>
        <a:buChar char="•"/>
        <a:defRPr sz="2400" kern="1200">
          <a:solidFill>
            <a:schemeClr val="tx1"/>
          </a:solidFill>
          <a:latin typeface="+mn-lt"/>
          <a:ea typeface="+mn-ea"/>
          <a:cs typeface="+mn-cs"/>
        </a:defRPr>
      </a:lvl7pPr>
      <a:lvl8pPr marL="4000891" indent="-266726" algn="l" defTabSz="533453" rtl="0" eaLnBrk="1" latinLnBrk="0" hangingPunct="1">
        <a:spcBef>
          <a:spcPct val="20000"/>
        </a:spcBef>
        <a:buFont typeface="Arial"/>
        <a:buChar char="•"/>
        <a:defRPr sz="2400" kern="1200">
          <a:solidFill>
            <a:schemeClr val="tx1"/>
          </a:solidFill>
          <a:latin typeface="+mn-lt"/>
          <a:ea typeface="+mn-ea"/>
          <a:cs typeface="+mn-cs"/>
        </a:defRPr>
      </a:lvl8pPr>
      <a:lvl9pPr marL="4534341" indent="-266726" algn="l" defTabSz="533453"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453" rtl="0" eaLnBrk="1" latinLnBrk="0" hangingPunct="1">
        <a:defRPr sz="2132" kern="1200">
          <a:solidFill>
            <a:schemeClr val="tx1"/>
          </a:solidFill>
          <a:latin typeface="+mn-lt"/>
          <a:ea typeface="+mn-ea"/>
          <a:cs typeface="+mn-cs"/>
        </a:defRPr>
      </a:lvl1pPr>
      <a:lvl2pPr marL="533453" algn="l" defTabSz="533453" rtl="0" eaLnBrk="1" latinLnBrk="0" hangingPunct="1">
        <a:defRPr sz="2132" kern="1200">
          <a:solidFill>
            <a:schemeClr val="tx1"/>
          </a:solidFill>
          <a:latin typeface="+mn-lt"/>
          <a:ea typeface="+mn-ea"/>
          <a:cs typeface="+mn-cs"/>
        </a:defRPr>
      </a:lvl2pPr>
      <a:lvl3pPr marL="1066904" algn="l" defTabSz="533453" rtl="0" eaLnBrk="1" latinLnBrk="0" hangingPunct="1">
        <a:defRPr sz="2132" kern="1200">
          <a:solidFill>
            <a:schemeClr val="tx1"/>
          </a:solidFill>
          <a:latin typeface="+mn-lt"/>
          <a:ea typeface="+mn-ea"/>
          <a:cs typeface="+mn-cs"/>
        </a:defRPr>
      </a:lvl3pPr>
      <a:lvl4pPr marL="1600356" algn="l" defTabSz="533453" rtl="0" eaLnBrk="1" latinLnBrk="0" hangingPunct="1">
        <a:defRPr sz="2132" kern="1200">
          <a:solidFill>
            <a:schemeClr val="tx1"/>
          </a:solidFill>
          <a:latin typeface="+mn-lt"/>
          <a:ea typeface="+mn-ea"/>
          <a:cs typeface="+mn-cs"/>
        </a:defRPr>
      </a:lvl4pPr>
      <a:lvl5pPr marL="2133808" algn="l" defTabSz="533453" rtl="0" eaLnBrk="1" latinLnBrk="0" hangingPunct="1">
        <a:defRPr sz="2132" kern="1200">
          <a:solidFill>
            <a:schemeClr val="tx1"/>
          </a:solidFill>
          <a:latin typeface="+mn-lt"/>
          <a:ea typeface="+mn-ea"/>
          <a:cs typeface="+mn-cs"/>
        </a:defRPr>
      </a:lvl5pPr>
      <a:lvl6pPr marL="2667260" algn="l" defTabSz="533453" rtl="0" eaLnBrk="1" latinLnBrk="0" hangingPunct="1">
        <a:defRPr sz="2132" kern="1200">
          <a:solidFill>
            <a:schemeClr val="tx1"/>
          </a:solidFill>
          <a:latin typeface="+mn-lt"/>
          <a:ea typeface="+mn-ea"/>
          <a:cs typeface="+mn-cs"/>
        </a:defRPr>
      </a:lvl6pPr>
      <a:lvl7pPr marL="3200711" algn="l" defTabSz="533453" rtl="0" eaLnBrk="1" latinLnBrk="0" hangingPunct="1">
        <a:defRPr sz="2132" kern="1200">
          <a:solidFill>
            <a:schemeClr val="tx1"/>
          </a:solidFill>
          <a:latin typeface="+mn-lt"/>
          <a:ea typeface="+mn-ea"/>
          <a:cs typeface="+mn-cs"/>
        </a:defRPr>
      </a:lvl7pPr>
      <a:lvl8pPr marL="3734164" algn="l" defTabSz="533453" rtl="0" eaLnBrk="1" latinLnBrk="0" hangingPunct="1">
        <a:defRPr sz="2132" kern="1200">
          <a:solidFill>
            <a:schemeClr val="tx1"/>
          </a:solidFill>
          <a:latin typeface="+mn-lt"/>
          <a:ea typeface="+mn-ea"/>
          <a:cs typeface="+mn-cs"/>
        </a:defRPr>
      </a:lvl8pPr>
      <a:lvl9pPr marL="4267615" algn="l" defTabSz="533453" rtl="0" eaLnBrk="1" latinLnBrk="0" hangingPunct="1">
        <a:defRPr sz="213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273964553"/>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8" r:id="rId34"/>
    <p:sldLayoutId id="2147483969" r:id="rId35"/>
    <p:sldLayoutId id="2147483970" r:id="rId36"/>
    <p:sldLayoutId id="2147483971"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8.png"/><Relationship Id="rId7"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image" Target="../media/image44.emf"/><Relationship Id="rId5" Type="http://schemas.microsoft.com/office/2007/relationships/hdphoto" Target="../media/hdphoto1.wdp"/><Relationship Id="rId4" Type="http://schemas.openxmlformats.org/officeDocument/2006/relationships/image" Target="../media/image43.png"/><Relationship Id="rId9" Type="http://schemas.openxmlformats.org/officeDocument/2006/relationships/image" Target="../media/image6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hyperlink" Target="https://stackoverflow.com/users/1749403/sajeethara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stackblitz.com/@sajeetharan" TargetMode="External"/><Relationship Id="rId4" Type="http://schemas.openxmlformats.org/officeDocument/2006/relationships/hyperlink" Target="https://github.com/sajeetharan"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ajeetharan/AzureBootCampAppInsights" TargetMode="External"/><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hyperlink" Target="https://www.rateevent.com/speeches/SCAAA66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37.gif"/></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image" Target="../media/image48.emf"/><Relationship Id="rId5" Type="http://schemas.microsoft.com/office/2007/relationships/hdphoto" Target="../media/hdphoto1.wdp"/><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azure.microsoft.com/en-us/documentation/articles/app-insights-java-trace-logs/" TargetMode="External"/><Relationship Id="rId3" Type="http://schemas.openxmlformats.org/officeDocument/2006/relationships/image" Target="../media/image50.jpg"/><Relationship Id="rId7" Type="http://schemas.openxmlformats.org/officeDocument/2006/relationships/image" Target="../media/image54.png"/><Relationship Id="rId12" Type="http://schemas.openxmlformats.org/officeDocument/2006/relationships/hyperlink" Target="http://azure.microsoft.com/en-us/documentation/articles/app-insights-diagnostic-search/" TargetMode="External"/><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hyperlink" Target="https://github.com/Microsoft/ApplicationInsights-Home" TargetMode="External"/><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43" y="1863314"/>
            <a:ext cx="12014580" cy="2512326"/>
          </a:xfrm>
        </p:spPr>
        <p:txBody>
          <a:bodyPr>
            <a:noAutofit/>
          </a:bodyPr>
          <a:lstStyle/>
          <a:p>
            <a:r>
              <a:rPr lang="en-US" dirty="0"/>
              <a:t>Azure Application Insights and Jupyter Notebook to analyze large scale data</a:t>
            </a:r>
            <a:br>
              <a:rPr lang="en-US" dirty="0"/>
            </a:br>
            <a:endParaRPr lang="en-US" dirty="0"/>
          </a:p>
        </p:txBody>
      </p:sp>
      <p:pic>
        <p:nvPicPr>
          <p:cNvPr id="4" name="Picture 3">
            <a:extLst>
              <a:ext uri="{FF2B5EF4-FFF2-40B4-BE49-F238E27FC236}">
                <a16:creationId xmlns:a16="http://schemas.microsoft.com/office/drawing/2014/main" id="{FE970F9D-CC54-4673-8E83-BFDB5B45A7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22" y="5638826"/>
            <a:ext cx="1371569" cy="1219173"/>
          </a:xfrm>
          <a:prstGeom prst="rect">
            <a:avLst/>
          </a:prstGeom>
        </p:spPr>
      </p:pic>
    </p:spTree>
    <p:extLst>
      <p:ext uri="{BB962C8B-B14F-4D97-AF65-F5344CB8AC3E}">
        <p14:creationId xmlns:p14="http://schemas.microsoft.com/office/powerpoint/2010/main" val="73063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11149013" cy="2087563"/>
          </a:xfrm>
        </p:spPr>
        <p:txBody>
          <a:bodyPr/>
          <a:lstStyle/>
          <a:p>
            <a:pPr defTabSz="913376" fontAlgn="base">
              <a:lnSpc>
                <a:spcPct val="120000"/>
              </a:lnSpc>
              <a:spcBef>
                <a:spcPct val="0"/>
              </a:spcBef>
              <a:spcAft>
                <a:spcPct val="0"/>
              </a:spcAft>
              <a:buSzTx/>
            </a:pPr>
            <a:r>
              <a:rPr lang="en-US" sz="3200" dirty="0">
                <a:solidFill>
                  <a:srgbClr val="6B2A7A"/>
                </a:solidFill>
              </a:rPr>
              <a:t>Out of the box experience</a:t>
            </a: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Provides a summary of the application’s health - availability, performance and usage</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bg2"/>
                </a:solidFill>
              </a:rPr>
              <a:t>Paired timeline allows users to quickly correlate metrics and identify trends</a:t>
            </a:r>
          </a:p>
        </p:txBody>
      </p:sp>
      <p:sp>
        <p:nvSpPr>
          <p:cNvPr id="3" name="Title 2"/>
          <p:cNvSpPr>
            <a:spLocks noGrp="1"/>
          </p:cNvSpPr>
          <p:nvPr>
            <p:ph type="title" idx="4294967295"/>
          </p:nvPr>
        </p:nvSpPr>
        <p:spPr>
          <a:xfrm>
            <a:off x="222191" y="189415"/>
            <a:ext cx="11149013" cy="665163"/>
          </a:xfrm>
        </p:spPr>
        <p:txBody>
          <a:bodyPr/>
          <a:lstStyle/>
          <a:p>
            <a:r>
              <a:rPr lang="en-US" dirty="0">
                <a:solidFill>
                  <a:schemeClr val="tx1"/>
                </a:solidFill>
              </a:rPr>
              <a:t>Overview Blade</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sp>
        <p:nvSpPr>
          <p:cNvPr id="38" name="Freeform 5"/>
          <p:cNvSpPr>
            <a:spLocks/>
          </p:cNvSpPr>
          <p:nvPr/>
        </p:nvSpPr>
        <p:spPr bwMode="auto">
          <a:xfrm>
            <a:off x="8624661" y="5065209"/>
            <a:ext cx="3234035" cy="1126216"/>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39" name="Freeform 6"/>
          <p:cNvSpPr>
            <a:spLocks/>
          </p:cNvSpPr>
          <p:nvPr/>
        </p:nvSpPr>
        <p:spPr bwMode="auto">
          <a:xfrm>
            <a:off x="8633425" y="4206307"/>
            <a:ext cx="3266902" cy="1853654"/>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0" name="Freeform 7"/>
          <p:cNvSpPr>
            <a:spLocks/>
          </p:cNvSpPr>
          <p:nvPr/>
        </p:nvSpPr>
        <p:spPr bwMode="auto">
          <a:xfrm>
            <a:off x="8639998" y="5551631"/>
            <a:ext cx="3218697" cy="874241"/>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3" name="Freeform 8"/>
          <p:cNvSpPr>
            <a:spLocks/>
          </p:cNvSpPr>
          <p:nvPr/>
        </p:nvSpPr>
        <p:spPr bwMode="auto">
          <a:xfrm>
            <a:off x="7432713" y="6296597"/>
            <a:ext cx="2401424" cy="560917"/>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5" name="Freeform 9"/>
          <p:cNvSpPr>
            <a:spLocks/>
          </p:cNvSpPr>
          <p:nvPr/>
        </p:nvSpPr>
        <p:spPr bwMode="auto">
          <a:xfrm>
            <a:off x="8532635" y="6022711"/>
            <a:ext cx="3656914" cy="834801"/>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6" name="Freeform 10"/>
          <p:cNvSpPr>
            <a:spLocks/>
          </p:cNvSpPr>
          <p:nvPr/>
        </p:nvSpPr>
        <p:spPr bwMode="auto">
          <a:xfrm>
            <a:off x="9871385" y="6022712"/>
            <a:ext cx="1290546" cy="681425"/>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7" name="Freeform 11"/>
          <p:cNvSpPr>
            <a:spLocks/>
          </p:cNvSpPr>
          <p:nvPr/>
        </p:nvSpPr>
        <p:spPr bwMode="auto">
          <a:xfrm>
            <a:off x="9939310" y="5400444"/>
            <a:ext cx="714293" cy="650751"/>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8" name="Freeform 12"/>
          <p:cNvSpPr>
            <a:spLocks/>
          </p:cNvSpPr>
          <p:nvPr/>
        </p:nvSpPr>
        <p:spPr bwMode="auto">
          <a:xfrm>
            <a:off x="10215386" y="5569159"/>
            <a:ext cx="602547" cy="482037"/>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9" name="Freeform 13"/>
          <p:cNvSpPr>
            <a:spLocks/>
          </p:cNvSpPr>
          <p:nvPr/>
        </p:nvSpPr>
        <p:spPr bwMode="auto">
          <a:xfrm>
            <a:off x="9564635" y="5461794"/>
            <a:ext cx="650751" cy="104514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0" name="Freeform 14"/>
          <p:cNvSpPr>
            <a:spLocks/>
          </p:cNvSpPr>
          <p:nvPr/>
        </p:nvSpPr>
        <p:spPr bwMode="auto">
          <a:xfrm>
            <a:off x="10215387" y="5805797"/>
            <a:ext cx="652942" cy="2454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1" name="Freeform 15"/>
          <p:cNvSpPr>
            <a:spLocks/>
          </p:cNvSpPr>
          <p:nvPr/>
        </p:nvSpPr>
        <p:spPr bwMode="auto">
          <a:xfrm>
            <a:off x="9753067" y="6051197"/>
            <a:ext cx="462318" cy="582827"/>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2" name="Freeform 16"/>
          <p:cNvSpPr>
            <a:spLocks/>
          </p:cNvSpPr>
          <p:nvPr/>
        </p:nvSpPr>
        <p:spPr bwMode="auto">
          <a:xfrm>
            <a:off x="9921782" y="6051197"/>
            <a:ext cx="946547" cy="652942"/>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3" name="Freeform 17"/>
          <p:cNvSpPr>
            <a:spLocks/>
          </p:cNvSpPr>
          <p:nvPr/>
        </p:nvSpPr>
        <p:spPr bwMode="auto">
          <a:xfrm>
            <a:off x="9926163" y="6425872"/>
            <a:ext cx="2004839" cy="43164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Rectangle 18"/>
          <p:cNvSpPr>
            <a:spLocks noChangeArrowheads="1"/>
          </p:cNvSpPr>
          <p:nvPr/>
        </p:nvSpPr>
        <p:spPr bwMode="auto">
          <a:xfrm>
            <a:off x="8725451" y="6353565"/>
            <a:ext cx="166522" cy="5039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19"/>
          <p:cNvSpPr>
            <a:spLocks/>
          </p:cNvSpPr>
          <p:nvPr/>
        </p:nvSpPr>
        <p:spPr bwMode="auto">
          <a:xfrm>
            <a:off x="8122902" y="6434635"/>
            <a:ext cx="166522" cy="42287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20"/>
          <p:cNvSpPr>
            <a:spLocks/>
          </p:cNvSpPr>
          <p:nvPr/>
        </p:nvSpPr>
        <p:spPr bwMode="auto">
          <a:xfrm>
            <a:off x="8324483" y="6029285"/>
            <a:ext cx="164330" cy="828228"/>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21"/>
          <p:cNvSpPr>
            <a:spLocks/>
          </p:cNvSpPr>
          <p:nvPr/>
        </p:nvSpPr>
        <p:spPr bwMode="auto">
          <a:xfrm>
            <a:off x="8523871" y="5661184"/>
            <a:ext cx="168713" cy="1196330"/>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22"/>
          <p:cNvSpPr>
            <a:spLocks/>
          </p:cNvSpPr>
          <p:nvPr/>
        </p:nvSpPr>
        <p:spPr bwMode="auto">
          <a:xfrm>
            <a:off x="8927030" y="6042431"/>
            <a:ext cx="166522" cy="815082"/>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23"/>
          <p:cNvSpPr>
            <a:spLocks/>
          </p:cNvSpPr>
          <p:nvPr/>
        </p:nvSpPr>
        <p:spPr bwMode="auto">
          <a:xfrm>
            <a:off x="7719745" y="6452163"/>
            <a:ext cx="168713" cy="405350"/>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24"/>
          <p:cNvSpPr>
            <a:spLocks/>
          </p:cNvSpPr>
          <p:nvPr/>
        </p:nvSpPr>
        <p:spPr bwMode="auto">
          <a:xfrm>
            <a:off x="7923516" y="5786074"/>
            <a:ext cx="164330" cy="107143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pic>
        <p:nvPicPr>
          <p:cNvPr id="1026" name="Picture 2" descr="C:\Users\dalek\AppData\Local\Temp\SNAGHTML254967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001" y="2649241"/>
            <a:ext cx="9611048" cy="41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37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584325"/>
            <a:ext cx="5788025" cy="4814888"/>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Correlate performance and usage in a single view</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30" dirty="0">
                <a:solidFill>
                  <a:schemeClr val="tx1"/>
                </a:solidFill>
              </a:rPr>
              <a:t>Pinpoint problems and investigate</a:t>
            </a:r>
            <a:br>
              <a:rPr lang="en-US" sz="2353" kern="0" dirty="0">
                <a:solidFill>
                  <a:schemeClr val="tx1"/>
                </a:solidFill>
              </a:rPr>
            </a:br>
            <a:r>
              <a:rPr lang="en-US" sz="2353" kern="0" dirty="0">
                <a:solidFill>
                  <a:schemeClr val="tx1"/>
                </a:solidFill>
              </a:rPr>
              <a:t>questions like “Do I have network</a:t>
            </a:r>
            <a:br>
              <a:rPr lang="en-US" sz="2353" kern="0" dirty="0">
                <a:solidFill>
                  <a:schemeClr val="tx1"/>
                </a:solidFill>
              </a:rPr>
            </a:br>
            <a:r>
              <a:rPr lang="en-US" sz="2353" kern="0" spc="-10" dirty="0">
                <a:solidFill>
                  <a:schemeClr val="tx1"/>
                </a:solidFill>
              </a:rPr>
              <a:t>performance issues that hurt user</a:t>
            </a:r>
            <a:br>
              <a:rPr lang="en-US" sz="2353" kern="0" dirty="0">
                <a:solidFill>
                  <a:schemeClr val="tx1"/>
                </a:solidFill>
              </a:rPr>
            </a:br>
            <a:r>
              <a:rPr lang="en-US" sz="2353" kern="0" dirty="0">
                <a:solidFill>
                  <a:schemeClr val="tx1"/>
                </a:solidFill>
              </a:rPr>
              <a:t>adoption?”</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50" dirty="0">
                <a:solidFill>
                  <a:schemeClr val="tx1"/>
                </a:solidFill>
              </a:rPr>
              <a:t>Click on specific metric and drill into</a:t>
            </a:r>
            <a:br>
              <a:rPr lang="en-US" sz="2353" kern="0" dirty="0">
                <a:solidFill>
                  <a:schemeClr val="tx1"/>
                </a:solidFill>
              </a:rPr>
            </a:br>
            <a:r>
              <a:rPr lang="en-US" sz="2353" kern="0" spc="40" dirty="0">
                <a:solidFill>
                  <a:schemeClr val="tx1"/>
                </a:solidFill>
              </a:rPr>
              <a:t>detailed information and answer</a:t>
            </a:r>
            <a:br>
              <a:rPr lang="en-US" sz="2353" kern="0" dirty="0">
                <a:solidFill>
                  <a:schemeClr val="tx1"/>
                </a:solidFill>
              </a:rPr>
            </a:br>
            <a:r>
              <a:rPr lang="en-US" sz="2353" kern="0" spc="-20" dirty="0">
                <a:solidFill>
                  <a:schemeClr val="tx1"/>
                </a:solidFill>
              </a:rPr>
              <a:t>questions such as “what request is</a:t>
            </a:r>
            <a:br>
              <a:rPr lang="en-US" sz="2353" kern="0" dirty="0">
                <a:solidFill>
                  <a:schemeClr val="tx1"/>
                </a:solidFill>
              </a:rPr>
            </a:br>
            <a:r>
              <a:rPr lang="en-US" sz="2353" kern="0" dirty="0">
                <a:solidFill>
                  <a:schemeClr val="tx1"/>
                </a:solidFill>
              </a:rPr>
              <a:t>failing the most?”</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74" name="Picture 73"/>
          <p:cNvPicPr>
            <a:picLocks noChangeAspect="1"/>
          </p:cNvPicPr>
          <p:nvPr/>
        </p:nvPicPr>
        <p:blipFill rotWithShape="1">
          <a:blip r:embed="rId2"/>
          <a:srcRect l="-1" r="207"/>
          <a:stretch/>
        </p:blipFill>
        <p:spPr>
          <a:xfrm>
            <a:off x="5208537" y="2233767"/>
            <a:ext cx="6806870" cy="4314712"/>
          </a:xfrm>
          <a:prstGeom prst="rect">
            <a:avLst/>
          </a:prstGeom>
          <a:ln w="25400">
            <a:solidFill>
              <a:schemeClr val="tx1"/>
            </a:solidFill>
          </a:ln>
        </p:spPr>
      </p:pic>
      <p:sp>
        <p:nvSpPr>
          <p:cNvPr id="2" name="Rectangle 1"/>
          <p:cNvSpPr/>
          <p:nvPr/>
        </p:nvSpPr>
        <p:spPr>
          <a:xfrm>
            <a:off x="642749" y="918983"/>
            <a:ext cx="716779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Detailed insights with the click of a button</a:t>
            </a:r>
          </a:p>
        </p:txBody>
      </p:sp>
    </p:spTree>
    <p:extLst>
      <p:ext uri="{BB962C8B-B14F-4D97-AF65-F5344CB8AC3E}">
        <p14:creationId xmlns:p14="http://schemas.microsoft.com/office/powerpoint/2010/main" val="166812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1800"/>
            <a:ext cx="4283075" cy="4800600"/>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tx1"/>
                </a:solidFill>
                <a:latin typeface="+mn-lt"/>
              </a:rPr>
              <a:t>Metrics Explorer</a:t>
            </a:r>
            <a:r>
              <a:rPr lang="en-US" sz="2400" kern="0" dirty="0">
                <a:solidFill>
                  <a:schemeClr val="tx1"/>
                </a:solidFill>
              </a:rPr>
              <a:t> provides a flexible multi-dimensional UI over custom and</a:t>
            </a:r>
            <a:br>
              <a:rPr lang="en-US" sz="2400" kern="0" dirty="0">
                <a:solidFill>
                  <a:schemeClr val="tx1"/>
                </a:solidFill>
              </a:rPr>
            </a:br>
            <a:r>
              <a:rPr lang="en-US" sz="2400" kern="0" dirty="0">
                <a:solidFill>
                  <a:schemeClr val="tx1"/>
                </a:solidFill>
              </a:rPr>
              <a:t>out-of-the-box telemetry collected</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50" dirty="0">
                <a:solidFill>
                  <a:schemeClr val="tx1"/>
                </a:solidFill>
                <a:latin typeface="+mn-lt"/>
              </a:rPr>
              <a:t>Diagnostic Search</a:t>
            </a:r>
            <a:r>
              <a:rPr lang="en-US" sz="2400" kern="0" spc="50" dirty="0">
                <a:solidFill>
                  <a:schemeClr val="tx1"/>
                </a:solidFill>
              </a:rPr>
              <a:t> enables</a:t>
            </a:r>
            <a:br>
              <a:rPr lang="en-US" sz="2400" kern="0" dirty="0">
                <a:solidFill>
                  <a:schemeClr val="tx1"/>
                </a:solidFill>
              </a:rPr>
            </a:br>
            <a:r>
              <a:rPr lang="en-US" sz="2400" kern="0" dirty="0">
                <a:solidFill>
                  <a:schemeClr val="tx1"/>
                </a:solidFill>
              </a:rPr>
              <a:t>efficient search over large</a:t>
            </a:r>
            <a:br>
              <a:rPr lang="en-US" sz="2400" kern="0" dirty="0">
                <a:solidFill>
                  <a:schemeClr val="tx1"/>
                </a:solidFill>
              </a:rPr>
            </a:br>
            <a:r>
              <a:rPr lang="en-US" sz="2400" kern="0" spc="50" dirty="0">
                <a:solidFill>
                  <a:schemeClr val="tx1"/>
                </a:solidFill>
              </a:rPr>
              <a:t>sets of data using the</a:t>
            </a:r>
            <a:br>
              <a:rPr lang="en-US" sz="2400" kern="0" dirty="0">
                <a:solidFill>
                  <a:schemeClr val="tx1"/>
                </a:solidFill>
              </a:rPr>
            </a:br>
            <a:r>
              <a:rPr lang="en-US" sz="2400" kern="0" dirty="0">
                <a:solidFill>
                  <a:schemeClr val="tx1"/>
                </a:solidFill>
              </a:rPr>
              <a:t>query experience</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 tools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6" name="Picture 5"/>
          <p:cNvPicPr>
            <a:picLocks noChangeAspect="1"/>
          </p:cNvPicPr>
          <p:nvPr/>
        </p:nvPicPr>
        <p:blipFill>
          <a:blip r:embed="rId3"/>
          <a:stretch>
            <a:fillRect/>
          </a:stretch>
        </p:blipFill>
        <p:spPr>
          <a:xfrm>
            <a:off x="4402151" y="2756682"/>
            <a:ext cx="7621285" cy="3358459"/>
          </a:xfrm>
          <a:prstGeom prst="rect">
            <a:avLst/>
          </a:prstGeom>
          <a:ln w="25400">
            <a:solidFill>
              <a:srgbClr val="000000"/>
            </a:solidFill>
          </a:ln>
        </p:spPr>
      </p:pic>
      <p:sp>
        <p:nvSpPr>
          <p:cNvPr id="7" name="Rectangle 6"/>
          <p:cNvSpPr/>
          <p:nvPr/>
        </p:nvSpPr>
        <p:spPr>
          <a:xfrm>
            <a:off x="642749" y="918983"/>
            <a:ext cx="10435998"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Powerful insights with Metrics Explorer and Diagnostic Search</a:t>
            </a:r>
          </a:p>
        </p:txBody>
      </p:sp>
    </p:spTree>
    <p:extLst>
      <p:ext uri="{BB962C8B-B14F-4D97-AF65-F5344CB8AC3E}">
        <p14:creationId xmlns:p14="http://schemas.microsoft.com/office/powerpoint/2010/main" val="2565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8308975" cy="6977063"/>
          </a:xfrm>
        </p:spPr>
        <p:txBody>
          <a:bodyPr/>
          <a:lstStyle/>
          <a:p>
            <a:pPr defTabSz="913376" fontAlgn="base">
              <a:lnSpc>
                <a:spcPct val="120000"/>
              </a:lnSpc>
              <a:spcBef>
                <a:spcPct val="0"/>
              </a:spcBef>
              <a:spcAft>
                <a:spcPct val="0"/>
              </a:spcAft>
              <a:buSzTx/>
            </a:pPr>
            <a:r>
              <a:rPr lang="en-US" sz="3200" dirty="0">
                <a:solidFill>
                  <a:srgbClr val="6B2A7A"/>
                </a:solidFill>
              </a:rPr>
              <a:t>Identify &amp; triage availability issues</a:t>
            </a:r>
          </a:p>
          <a:p>
            <a:pPr defTabSz="913376" fontAlgn="base">
              <a:lnSpc>
                <a:spcPct val="120000"/>
              </a:lnSpc>
              <a:spcBef>
                <a:spcPct val="0"/>
              </a:spcBef>
              <a:spcAft>
                <a:spcPct val="0"/>
              </a:spcAft>
              <a:buSzTx/>
            </a:pPr>
            <a:endParaRPr lang="en-US" sz="1765" kern="0" dirty="0">
              <a:solidFill>
                <a:schemeClr val="tx1"/>
              </a:solidFill>
            </a:endParaRPr>
          </a:p>
          <a:p>
            <a:pPr defTabSz="913376" fontAlgn="base">
              <a:lnSpc>
                <a:spcPct val="120000"/>
              </a:lnSpc>
              <a:spcBef>
                <a:spcPct val="0"/>
              </a:spcBef>
              <a:spcAft>
                <a:spcPct val="0"/>
              </a:spcAft>
              <a:buSzTx/>
            </a:pPr>
            <a:r>
              <a:rPr lang="en-US" sz="3200" dirty="0">
                <a:solidFill>
                  <a:srgbClr val="6B2A7A"/>
                </a:solidFill>
              </a:rPr>
              <a:t>Diagnose &amp; solve performance problems</a:t>
            </a:r>
          </a:p>
          <a:p>
            <a:pPr defTabSz="913376" fontAlgn="base">
              <a:lnSpc>
                <a:spcPct val="120000"/>
              </a:lnSpc>
              <a:spcBef>
                <a:spcPct val="0"/>
              </a:spcBef>
              <a:spcAft>
                <a:spcPct val="0"/>
              </a:spcAft>
              <a:buSzTx/>
            </a:pPr>
            <a:br>
              <a:rPr lang="en-US" sz="2400" kern="0" spc="30" dirty="0">
                <a:solidFill>
                  <a:schemeClr val="tx1"/>
                </a:solidFill>
              </a:rPr>
            </a:br>
            <a:r>
              <a:rPr lang="en-US" sz="3200" dirty="0">
                <a:solidFill>
                  <a:srgbClr val="6B2A7A"/>
                </a:solidFill>
              </a:rPr>
              <a:t>Mobile crash/sever exception analytics</a:t>
            </a:r>
          </a:p>
          <a:p>
            <a:pPr defTabSz="913376" fontAlgn="base">
              <a:lnSpc>
                <a:spcPct val="120000"/>
              </a:lnSpc>
              <a:spcBef>
                <a:spcPct val="0"/>
              </a:spcBef>
              <a:spcAft>
                <a:spcPct val="0"/>
              </a:spcAft>
              <a:buSzTx/>
            </a:pPr>
            <a:endParaRPr lang="en-US" sz="2400" kern="0" spc="30" dirty="0">
              <a:solidFill>
                <a:schemeClr val="tx1"/>
              </a:solidFill>
            </a:endParaRPr>
          </a:p>
          <a:p>
            <a:pPr defTabSz="913376" fontAlgn="base">
              <a:lnSpc>
                <a:spcPct val="120000"/>
              </a:lnSpc>
              <a:spcBef>
                <a:spcPct val="0"/>
              </a:spcBef>
              <a:spcAft>
                <a:spcPct val="0"/>
              </a:spcAft>
              <a:buSzTx/>
            </a:pPr>
            <a:endParaRPr lang="en-US" sz="24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1026" name="Picture 2" descr="C:\Users\dalek\AppData\Local\Temp\SNAGHTML2a512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552" y="642375"/>
            <a:ext cx="4021898" cy="2635510"/>
          </a:xfrm>
          <a:prstGeom prst="rect">
            <a:avLst/>
          </a:prstGeom>
          <a:noFill/>
          <a:ln w="25400">
            <a:solidFill>
              <a:srgbClr val="232832"/>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r="1463"/>
          <a:stretch/>
        </p:blipFill>
        <p:spPr>
          <a:xfrm>
            <a:off x="8262361" y="3887530"/>
            <a:ext cx="3745637" cy="2717919"/>
          </a:xfrm>
          <a:prstGeom prst="rect">
            <a:avLst/>
          </a:prstGeom>
          <a:ln w="25400">
            <a:solidFill>
              <a:srgbClr val="000000"/>
            </a:solidFill>
          </a:ln>
        </p:spPr>
      </p:pic>
    </p:spTree>
    <p:extLst>
      <p:ext uri="{BB962C8B-B14F-4D97-AF65-F5344CB8AC3E}">
        <p14:creationId xmlns:p14="http://schemas.microsoft.com/office/powerpoint/2010/main" val="338236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2084388"/>
            <a:ext cx="11147425" cy="3430587"/>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endParaRPr lang="en-US" sz="24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2" name="Picture 1"/>
          <p:cNvPicPr>
            <a:picLocks noChangeAspect="1"/>
          </p:cNvPicPr>
          <p:nvPr/>
        </p:nvPicPr>
        <p:blipFill>
          <a:blip r:embed="rId3"/>
          <a:stretch>
            <a:fillRect/>
          </a:stretch>
        </p:blipFill>
        <p:spPr>
          <a:xfrm>
            <a:off x="689812" y="1860257"/>
            <a:ext cx="11307652" cy="4917976"/>
          </a:xfrm>
          <a:prstGeom prst="rect">
            <a:avLst/>
          </a:prstGeom>
          <a:ln w="25400">
            <a:solidFill>
              <a:srgbClr val="000000"/>
            </a:solidFill>
          </a:ln>
        </p:spPr>
      </p:pic>
      <p:sp>
        <p:nvSpPr>
          <p:cNvPr id="7" name="Rectangle 6"/>
          <p:cNvSpPr/>
          <p:nvPr/>
        </p:nvSpPr>
        <p:spPr>
          <a:xfrm>
            <a:off x="288759" y="918983"/>
            <a:ext cx="6619232" cy="617990"/>
          </a:xfrm>
          <a:prstGeom prst="rect">
            <a:avLst/>
          </a:prstGeom>
        </p:spPr>
        <p:txBody>
          <a:bodyPr wrap="square">
            <a:spAutoFit/>
          </a:bodyPr>
          <a:lstStyle/>
          <a:p>
            <a:pPr defTabSz="913376" fontAlgn="base">
              <a:lnSpc>
                <a:spcPct val="120000"/>
              </a:lnSpc>
              <a:spcBef>
                <a:spcPct val="0"/>
              </a:spcBef>
              <a:spcAft>
                <a:spcPct val="0"/>
              </a:spcAft>
            </a:pPr>
            <a:r>
              <a:rPr lang="en-US" sz="3137" dirty="0">
                <a:solidFill>
                  <a:srgbClr val="6B2A7A"/>
                </a:solidFill>
                <a:latin typeface="Segoe UI Light"/>
              </a:rPr>
              <a:t>Learn &amp; improve with usage insights</a:t>
            </a:r>
          </a:p>
        </p:txBody>
      </p:sp>
    </p:spTree>
    <p:extLst>
      <p:ext uri="{BB962C8B-B14F-4D97-AF65-F5344CB8AC3E}">
        <p14:creationId xmlns:p14="http://schemas.microsoft.com/office/powerpoint/2010/main" val="1880671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4975"/>
            <a:ext cx="5676900" cy="2581275"/>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Add custom metrics and events to</a:t>
            </a:r>
            <a:br>
              <a:rPr lang="en-US" sz="2400" kern="0" dirty="0">
                <a:solidFill>
                  <a:schemeClr val="tx1"/>
                </a:solidFill>
              </a:rPr>
            </a:br>
            <a:r>
              <a:rPr lang="en-US" sz="2400" kern="0" dirty="0">
                <a:solidFill>
                  <a:schemeClr val="tx1"/>
                </a:solidFill>
              </a:rPr>
              <a:t>better track and analyze user activity</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Continuously Export data to Azure Blob</a:t>
            </a:r>
            <a:br>
              <a:rPr lang="en-US" sz="2400" kern="0" dirty="0">
                <a:solidFill>
                  <a:schemeClr val="tx1"/>
                </a:solidFill>
              </a:rPr>
            </a:br>
            <a:r>
              <a:rPr lang="en-US" sz="2400" kern="0" spc="-40" dirty="0">
                <a:solidFill>
                  <a:schemeClr val="tx1"/>
                </a:solidFill>
              </a:rPr>
              <a:t>Storage for custom integration with other </a:t>
            </a:r>
            <a:r>
              <a:rPr lang="en-US" sz="2400" kern="0" dirty="0">
                <a:solidFill>
                  <a:schemeClr val="tx1"/>
                </a:solidFill>
              </a:rPr>
              <a:t>data sources and further analysis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4" name="Picture 3"/>
          <p:cNvPicPr>
            <a:picLocks noChangeAspect="1"/>
          </p:cNvPicPr>
          <p:nvPr/>
        </p:nvPicPr>
        <p:blipFill>
          <a:blip r:embed="rId3"/>
          <a:stretch>
            <a:fillRect/>
          </a:stretch>
        </p:blipFill>
        <p:spPr>
          <a:xfrm>
            <a:off x="6693617" y="1175283"/>
            <a:ext cx="5222721" cy="5546888"/>
          </a:xfrm>
          <a:prstGeom prst="rect">
            <a:avLst/>
          </a:prstGeom>
          <a:ln>
            <a:noFill/>
          </a:ln>
        </p:spPr>
      </p:pic>
      <p:sp>
        <p:nvSpPr>
          <p:cNvPr id="6" name="Rectangle 5"/>
          <p:cNvSpPr/>
          <p:nvPr/>
        </p:nvSpPr>
        <p:spPr>
          <a:xfrm>
            <a:off x="642749" y="918983"/>
            <a:ext cx="388811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Extend telemetry data</a:t>
            </a:r>
          </a:p>
        </p:txBody>
      </p:sp>
      <p:pic>
        <p:nvPicPr>
          <p:cNvPr id="8" name="Picture 7"/>
          <p:cNvPicPr>
            <a:picLocks noChangeAspect="1"/>
          </p:cNvPicPr>
          <p:nvPr/>
        </p:nvPicPr>
        <p:blipFill>
          <a:blip r:embed="rId4"/>
          <a:stretch>
            <a:fillRect/>
          </a:stretch>
        </p:blipFill>
        <p:spPr>
          <a:xfrm>
            <a:off x="511241" y="4295106"/>
            <a:ext cx="5616585" cy="2428567"/>
          </a:xfrm>
          <a:prstGeom prst="rect">
            <a:avLst/>
          </a:prstGeom>
        </p:spPr>
      </p:pic>
    </p:spTree>
    <p:extLst>
      <p:ext uri="{BB962C8B-B14F-4D97-AF65-F5344CB8AC3E}">
        <p14:creationId xmlns:p14="http://schemas.microsoft.com/office/powerpoint/2010/main" val="298253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0"/>
            <a:ext cx="12187096" cy="68575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400" spc="-50" dirty="0">
              <a:solidFill>
                <a:srgbClr val="404040"/>
              </a:solidFill>
              <a:latin typeface="+mj-lt"/>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Jupyter Notebook</a:t>
            </a: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3" name="Rectangle 2">
            <a:extLst>
              <a:ext uri="{FF2B5EF4-FFF2-40B4-BE49-F238E27FC236}">
                <a16:creationId xmlns:a16="http://schemas.microsoft.com/office/drawing/2014/main" id="{59E5404A-CE4A-487C-9D3C-5418CE0B6186}"/>
              </a:ext>
            </a:extLst>
          </p:cNvPr>
          <p:cNvSpPr/>
          <p:nvPr/>
        </p:nvSpPr>
        <p:spPr>
          <a:xfrm>
            <a:off x="606669" y="1250009"/>
            <a:ext cx="10823331" cy="1089529"/>
          </a:xfrm>
          <a:prstGeom prst="rect">
            <a:avLst/>
          </a:prstGeom>
        </p:spPr>
        <p:txBody>
          <a:bodyPr wrap="square">
            <a:spAutoFit/>
          </a:bodyPr>
          <a:lstStyle/>
          <a:p>
            <a:pPr defTabSz="913924" fontAlgn="base">
              <a:lnSpc>
                <a:spcPct val="90000"/>
              </a:lnSpc>
              <a:spcBef>
                <a:spcPct val="0"/>
              </a:spcBef>
              <a:spcAft>
                <a:spcPct val="0"/>
              </a:spcAft>
            </a:pPr>
            <a:r>
              <a:rPr lang="en-US" sz="2400" dirty="0">
                <a:latin typeface="+mj-lt"/>
              </a:rPr>
              <a:t>“Open source web application to create and share documents that contain live code, equations, visualizations and explanatory text."</a:t>
            </a:r>
            <a:endParaRPr lang="en-US" sz="2400" spc="-50" dirty="0">
              <a:solidFill>
                <a:srgbClr val="404040"/>
              </a:solidFill>
              <a:latin typeface="+mj-lt"/>
            </a:endParaRPr>
          </a:p>
          <a:p>
            <a:pPr algn="ctr" defTabSz="913924" fontAlgn="base">
              <a:lnSpc>
                <a:spcPct val="90000"/>
              </a:lnSpc>
              <a:spcBef>
                <a:spcPct val="0"/>
              </a:spcBef>
              <a:spcAft>
                <a:spcPct val="0"/>
              </a:spcAft>
            </a:pPr>
            <a:endParaRPr lang="en-US" sz="2400" spc="-50" dirty="0">
              <a:solidFill>
                <a:srgbClr val="404040"/>
              </a:solidFill>
              <a:latin typeface="+mj-lt"/>
            </a:endParaRPr>
          </a:p>
        </p:txBody>
      </p:sp>
      <p:grpSp>
        <p:nvGrpSpPr>
          <p:cNvPr id="35" name="Group 34">
            <a:extLst>
              <a:ext uri="{FF2B5EF4-FFF2-40B4-BE49-F238E27FC236}">
                <a16:creationId xmlns:a16="http://schemas.microsoft.com/office/drawing/2014/main" id="{87369F02-F584-4D05-89DD-C71267E64AFF}"/>
              </a:ext>
            </a:extLst>
          </p:cNvPr>
          <p:cNvGrpSpPr/>
          <p:nvPr/>
        </p:nvGrpSpPr>
        <p:grpSpPr>
          <a:xfrm>
            <a:off x="784414" y="3063231"/>
            <a:ext cx="637486" cy="819957"/>
            <a:chOff x="5744168" y="721753"/>
            <a:chExt cx="637576" cy="820073"/>
          </a:xfrm>
        </p:grpSpPr>
        <p:sp>
          <p:nvSpPr>
            <p:cNvPr id="36" name="Oval 35">
              <a:extLst>
                <a:ext uri="{FF2B5EF4-FFF2-40B4-BE49-F238E27FC236}">
                  <a16:creationId xmlns:a16="http://schemas.microsoft.com/office/drawing/2014/main" id="{B5BE8B2C-F793-4C71-A27C-D8BC19BA691A}"/>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667A7A00-FE3B-4038-8504-B7705B669639}"/>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grpSp>
        <p:nvGrpSpPr>
          <p:cNvPr id="38" name="Group 37">
            <a:extLst>
              <a:ext uri="{FF2B5EF4-FFF2-40B4-BE49-F238E27FC236}">
                <a16:creationId xmlns:a16="http://schemas.microsoft.com/office/drawing/2014/main" id="{00332609-4B08-44B3-BABC-3C7EA469D546}"/>
              </a:ext>
            </a:extLst>
          </p:cNvPr>
          <p:cNvGrpSpPr/>
          <p:nvPr/>
        </p:nvGrpSpPr>
        <p:grpSpPr>
          <a:xfrm>
            <a:off x="1509376" y="2933025"/>
            <a:ext cx="4641068" cy="2076598"/>
            <a:chOff x="7404275" y="455559"/>
            <a:chExt cx="4641727" cy="2087648"/>
          </a:xfrm>
        </p:grpSpPr>
        <p:grpSp>
          <p:nvGrpSpPr>
            <p:cNvPr id="40" name="Group 39">
              <a:extLst>
                <a:ext uri="{FF2B5EF4-FFF2-40B4-BE49-F238E27FC236}">
                  <a16:creationId xmlns:a16="http://schemas.microsoft.com/office/drawing/2014/main" id="{C0761A25-1461-4A49-B1DC-0C31E1DA4800}"/>
                </a:ext>
              </a:extLst>
            </p:cNvPr>
            <p:cNvGrpSpPr/>
            <p:nvPr/>
          </p:nvGrpSpPr>
          <p:grpSpPr>
            <a:xfrm>
              <a:off x="7404275" y="455559"/>
              <a:ext cx="4641727" cy="930873"/>
              <a:chOff x="7590294" y="801789"/>
              <a:chExt cx="4641727" cy="930873"/>
            </a:xfrm>
          </p:grpSpPr>
          <p:sp>
            <p:nvSpPr>
              <p:cNvPr id="79" name="TextBox 78">
                <a:extLst>
                  <a:ext uri="{FF2B5EF4-FFF2-40B4-BE49-F238E27FC236}">
                    <a16:creationId xmlns:a16="http://schemas.microsoft.com/office/drawing/2014/main" id="{9C0E1993-6512-4AFF-AEEE-487CA73BB38B}"/>
                  </a:ext>
                </a:extLst>
              </p:cNvPr>
              <p:cNvSpPr txBox="1"/>
              <p:nvPr/>
            </p:nvSpPr>
            <p:spPr>
              <a:xfrm>
                <a:off x="7590294" y="801789"/>
                <a:ext cx="2911392" cy="633795"/>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Language of choice</a:t>
                </a:r>
              </a:p>
            </p:txBody>
          </p:sp>
          <p:sp>
            <p:nvSpPr>
              <p:cNvPr id="80" name="TextBox 79">
                <a:extLst>
                  <a:ext uri="{FF2B5EF4-FFF2-40B4-BE49-F238E27FC236}">
                    <a16:creationId xmlns:a16="http://schemas.microsoft.com/office/drawing/2014/main" id="{1EE89C5A-F1CF-4CFD-8347-4D2E298B7138}"/>
                  </a:ext>
                </a:extLst>
              </p:cNvPr>
              <p:cNvSpPr txBox="1"/>
              <p:nvPr/>
            </p:nvSpPr>
            <p:spPr>
              <a:xfrm>
                <a:off x="7590294" y="1181979"/>
                <a:ext cx="4641727" cy="550683"/>
              </a:xfrm>
              <a:prstGeom prst="rect">
                <a:avLst/>
              </a:prstGeom>
              <a:noFill/>
            </p:spPr>
            <p:txBody>
              <a:bodyPr wrap="none" lIns="186494" tIns="149196" rIns="186494" bIns="149196" rtlCol="0">
                <a:spAutoFit/>
              </a:bodyPr>
              <a:lstStyle/>
              <a:p>
                <a:pPr defTabSz="932563">
                  <a:lnSpc>
                    <a:spcPct val="90000"/>
                  </a:lnSpc>
                  <a:defRPr/>
                </a:pPr>
                <a:r>
                  <a:rPr lang="en-US" dirty="0"/>
                  <a:t>Edit and run notebooks via a web browser</a:t>
                </a:r>
                <a:endParaRPr lang="en-US" sz="1600" kern="0" dirty="0">
                  <a:solidFill>
                    <a:srgbClr val="404040"/>
                  </a:solidFill>
                  <a:latin typeface="Segoe UI"/>
                </a:endParaRPr>
              </a:p>
            </p:txBody>
          </p:sp>
        </p:grpSp>
        <p:grpSp>
          <p:nvGrpSpPr>
            <p:cNvPr id="41" name="Group 40">
              <a:extLst>
                <a:ext uri="{FF2B5EF4-FFF2-40B4-BE49-F238E27FC236}">
                  <a16:creationId xmlns:a16="http://schemas.microsoft.com/office/drawing/2014/main" id="{E3D34809-A2B9-46F0-AEE8-6F909463C0F7}"/>
                </a:ext>
              </a:extLst>
            </p:cNvPr>
            <p:cNvGrpSpPr/>
            <p:nvPr/>
          </p:nvGrpSpPr>
          <p:grpSpPr>
            <a:xfrm>
              <a:off x="7404275" y="1612334"/>
              <a:ext cx="3291485" cy="930873"/>
              <a:chOff x="7590294" y="2161552"/>
              <a:chExt cx="3291485" cy="930873"/>
            </a:xfrm>
          </p:grpSpPr>
          <p:sp>
            <p:nvSpPr>
              <p:cNvPr id="72" name="TextBox 71">
                <a:extLst>
                  <a:ext uri="{FF2B5EF4-FFF2-40B4-BE49-F238E27FC236}">
                    <a16:creationId xmlns:a16="http://schemas.microsoft.com/office/drawing/2014/main" id="{9335F19B-E328-4188-8C5B-1308F4736226}"/>
                  </a:ext>
                </a:extLst>
              </p:cNvPr>
              <p:cNvSpPr txBox="1"/>
              <p:nvPr/>
            </p:nvSpPr>
            <p:spPr>
              <a:xfrm>
                <a:off x="7590294" y="2161552"/>
                <a:ext cx="2911392"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Big data integration</a:t>
                </a:r>
              </a:p>
            </p:txBody>
          </p:sp>
          <p:sp>
            <p:nvSpPr>
              <p:cNvPr id="78" name="TextBox 77">
                <a:extLst>
                  <a:ext uri="{FF2B5EF4-FFF2-40B4-BE49-F238E27FC236}">
                    <a16:creationId xmlns:a16="http://schemas.microsoft.com/office/drawing/2014/main" id="{03542744-BDF7-46CA-8890-7C1876CA5709}"/>
                  </a:ext>
                </a:extLst>
              </p:cNvPr>
              <p:cNvSpPr txBox="1"/>
              <p:nvPr/>
            </p:nvSpPr>
            <p:spPr>
              <a:xfrm>
                <a:off x="7590294" y="2541742"/>
                <a:ext cx="3291485" cy="550683"/>
              </a:xfrm>
              <a:prstGeom prst="rect">
                <a:avLst/>
              </a:prstGeom>
              <a:noFill/>
            </p:spPr>
            <p:txBody>
              <a:bodyPr wrap="none" lIns="186494" tIns="149196" rIns="186494" bIns="149196" rtlCol="0">
                <a:spAutoFit/>
              </a:bodyPr>
              <a:lstStyle/>
              <a:p>
                <a:pPr defTabSz="932563">
                  <a:lnSpc>
                    <a:spcPct val="90000"/>
                  </a:lnSpc>
                </a:pPr>
                <a:r>
                  <a:rPr lang="en-US" dirty="0"/>
                  <a:t>The kernels and a dashboard</a:t>
                </a:r>
                <a:endParaRPr lang="en-US" sz="1600" kern="0" dirty="0">
                  <a:solidFill>
                    <a:srgbClr val="404040"/>
                  </a:solidFill>
                  <a:latin typeface="Segoe UI"/>
                </a:endParaRPr>
              </a:p>
            </p:txBody>
          </p:sp>
        </p:grpSp>
      </p:grpSp>
      <p:grpSp>
        <p:nvGrpSpPr>
          <p:cNvPr id="81" name="Group 80">
            <a:extLst>
              <a:ext uri="{FF2B5EF4-FFF2-40B4-BE49-F238E27FC236}">
                <a16:creationId xmlns:a16="http://schemas.microsoft.com/office/drawing/2014/main" id="{77FF0F5C-D2DF-4304-9834-8CDD84A281CA}"/>
              </a:ext>
            </a:extLst>
          </p:cNvPr>
          <p:cNvGrpSpPr/>
          <p:nvPr/>
        </p:nvGrpSpPr>
        <p:grpSpPr>
          <a:xfrm>
            <a:off x="781039" y="4189666"/>
            <a:ext cx="637486" cy="819957"/>
            <a:chOff x="5744168" y="721753"/>
            <a:chExt cx="637576" cy="820073"/>
          </a:xfrm>
        </p:grpSpPr>
        <p:sp>
          <p:nvSpPr>
            <p:cNvPr id="82" name="Oval 81">
              <a:extLst>
                <a:ext uri="{FF2B5EF4-FFF2-40B4-BE49-F238E27FC236}">
                  <a16:creationId xmlns:a16="http://schemas.microsoft.com/office/drawing/2014/main" id="{77CC8B4C-67BA-4D3D-A6DF-4DA6AFC2FF37}"/>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0D903382-8538-42CD-815F-08CD81747309}"/>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spTree>
    <p:extLst>
      <p:ext uri="{BB962C8B-B14F-4D97-AF65-F5344CB8AC3E}">
        <p14:creationId xmlns:p14="http://schemas.microsoft.com/office/powerpoint/2010/main" val="489956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7036" y="-6152"/>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Here comes Azure Notebook</a:t>
            </a: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73" name="Rectangle 72"/>
          <p:cNvSpPr/>
          <p:nvPr/>
        </p:nvSpPr>
        <p:spPr>
          <a:xfrm>
            <a:off x="1591591" y="1550798"/>
            <a:ext cx="3009473" cy="1058944"/>
          </a:xfrm>
          <a:prstGeom prst="rect">
            <a:avLst/>
          </a:prstGeom>
        </p:spPr>
        <p:txBody>
          <a:bodyPr wrap="square">
            <a:spAutoFit/>
          </a:bodyPr>
          <a:lstStyle/>
          <a:p>
            <a:pPr defTabSz="914367">
              <a:lnSpc>
                <a:spcPct val="120000"/>
              </a:lnSpc>
            </a:pPr>
            <a:br>
              <a:rPr lang="en-US" sz="1600" dirty="0"/>
            </a:br>
            <a:r>
              <a:rPr lang="en-US" dirty="0"/>
              <a:t>Great memo pad - Write code like a sticky note</a:t>
            </a:r>
            <a:endParaRPr lang="en-US" sz="1600" dirty="0">
              <a:solidFill>
                <a:srgbClr val="404040"/>
              </a:solidFill>
              <a:latin typeface="Segoe UI"/>
            </a:endParaRPr>
          </a:p>
        </p:txBody>
      </p:sp>
      <p:sp>
        <p:nvSpPr>
          <p:cNvPr id="75" name="Rectangle 74"/>
          <p:cNvSpPr/>
          <p:nvPr/>
        </p:nvSpPr>
        <p:spPr>
          <a:xfrm>
            <a:off x="821487" y="1165972"/>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752793" y="4713224"/>
            <a:ext cx="3360093" cy="393890"/>
          </a:xfrm>
          <a:prstGeom prst="rect">
            <a:avLst/>
          </a:prstGeom>
        </p:spPr>
        <p:txBody>
          <a:bodyPr wrap="square">
            <a:spAutoFit/>
          </a:bodyPr>
          <a:lstStyle/>
          <a:p>
            <a:pPr defTabSz="932563">
              <a:lnSpc>
                <a:spcPct val="120000"/>
              </a:lnSpc>
            </a:pPr>
            <a:r>
              <a:rPr lang="en-US" dirty="0"/>
              <a:t>Execute in units of cells </a:t>
            </a:r>
            <a:endParaRPr lang="en-US" sz="1600" dirty="0">
              <a:solidFill>
                <a:srgbClr val="404040"/>
              </a:solidFill>
              <a:latin typeface="Segoe UI"/>
            </a:endParaRPr>
          </a:p>
        </p:txBody>
      </p:sp>
      <p:sp>
        <p:nvSpPr>
          <p:cNvPr id="109" name="Rectangle 108"/>
          <p:cNvSpPr/>
          <p:nvPr/>
        </p:nvSpPr>
        <p:spPr>
          <a:xfrm>
            <a:off x="8269608" y="678503"/>
            <a:ext cx="3382208" cy="892552"/>
          </a:xfrm>
          <a:prstGeom prst="rect">
            <a:avLst/>
          </a:prstGeom>
        </p:spPr>
        <p:txBody>
          <a:bodyPr wrap="square">
            <a:spAutoFit/>
          </a:bodyPr>
          <a:lstStyle/>
          <a:p>
            <a:pPr defTabSz="914367"/>
            <a:r>
              <a:rPr lang="en-US" dirty="0"/>
              <a:t>Great for sharing and collaborative work</a:t>
            </a:r>
          </a:p>
          <a:p>
            <a:pPr defTabSz="914367"/>
            <a:endParaRPr lang="en-US" sz="1600" dirty="0">
              <a:solidFill>
                <a:srgbClr val="404040"/>
              </a:solidFill>
              <a:latin typeface="Segoe UI"/>
            </a:endParaRPr>
          </a:p>
        </p:txBody>
      </p:sp>
      <p:sp>
        <p:nvSpPr>
          <p:cNvPr id="110" name="Rectangle 109"/>
          <p:cNvSpPr/>
          <p:nvPr/>
        </p:nvSpPr>
        <p:spPr>
          <a:xfrm>
            <a:off x="7432840" y="82575"/>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33" name="Rectangle 32">
            <a:extLst>
              <a:ext uri="{FF2B5EF4-FFF2-40B4-BE49-F238E27FC236}">
                <a16:creationId xmlns:a16="http://schemas.microsoft.com/office/drawing/2014/main" id="{55883D85-D8AF-4A8D-B233-931EF4B77B3E}"/>
              </a:ext>
            </a:extLst>
          </p:cNvPr>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grpSp>
        <p:nvGrpSpPr>
          <p:cNvPr id="34" name="Group 33">
            <a:extLst>
              <a:ext uri="{FF2B5EF4-FFF2-40B4-BE49-F238E27FC236}">
                <a16:creationId xmlns:a16="http://schemas.microsoft.com/office/drawing/2014/main" id="{899E63FE-BBF4-4078-A430-C7C4BB4B35FC}"/>
              </a:ext>
            </a:extLst>
          </p:cNvPr>
          <p:cNvGrpSpPr/>
          <p:nvPr/>
        </p:nvGrpSpPr>
        <p:grpSpPr>
          <a:xfrm>
            <a:off x="7551819" y="1928605"/>
            <a:ext cx="3396245" cy="2047640"/>
            <a:chOff x="476448" y="1519013"/>
            <a:chExt cx="2775781" cy="3964212"/>
          </a:xfrm>
        </p:grpSpPr>
        <p:cxnSp>
          <p:nvCxnSpPr>
            <p:cNvPr id="35" name="Straight Connector 34">
              <a:extLst>
                <a:ext uri="{FF2B5EF4-FFF2-40B4-BE49-F238E27FC236}">
                  <a16:creationId xmlns:a16="http://schemas.microsoft.com/office/drawing/2014/main" id="{197996AC-A480-41C6-A34F-56F78DD67DDA}"/>
                </a:ext>
              </a:extLst>
            </p:cNvPr>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AB85F8-8F5A-4C17-9AE0-50318A2A6D01}"/>
                </a:ext>
              </a:extLst>
            </p:cNvPr>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29391F-E1F9-4CC0-A2F7-DE5084A84767}"/>
                </a:ext>
              </a:extLst>
            </p:cNvPr>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36DDEA0-9968-4350-9A98-C0D9060210B7}"/>
                </a:ext>
              </a:extLst>
            </p:cNvPr>
            <p:cNvGrpSpPr/>
            <p:nvPr/>
          </p:nvGrpSpPr>
          <p:grpSpPr>
            <a:xfrm>
              <a:off x="476448" y="1519013"/>
              <a:ext cx="2775781" cy="1071319"/>
              <a:chOff x="367590" y="2017942"/>
              <a:chExt cx="2775781" cy="1071319"/>
            </a:xfrm>
          </p:grpSpPr>
          <p:pic>
            <p:nvPicPr>
              <p:cNvPr id="89" name="Picture 88" descr="people.png">
                <a:extLst>
                  <a:ext uri="{FF2B5EF4-FFF2-40B4-BE49-F238E27FC236}">
                    <a16:creationId xmlns:a16="http://schemas.microsoft.com/office/drawing/2014/main" id="{BD3A967D-590F-441F-97BB-DB99D35523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90" name="Picture 89">
                <a:extLst>
                  <a:ext uri="{FF2B5EF4-FFF2-40B4-BE49-F238E27FC236}">
                    <a16:creationId xmlns:a16="http://schemas.microsoft.com/office/drawing/2014/main" id="{51860A90-742F-4B23-8464-1FC8272AC0F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91" name="Group 90">
                <a:extLst>
                  <a:ext uri="{FF2B5EF4-FFF2-40B4-BE49-F238E27FC236}">
                    <a16:creationId xmlns:a16="http://schemas.microsoft.com/office/drawing/2014/main" id="{4B778D25-E487-459E-AC3F-E672635BF15F}"/>
                  </a:ext>
                </a:extLst>
              </p:cNvPr>
              <p:cNvGrpSpPr/>
              <p:nvPr/>
            </p:nvGrpSpPr>
            <p:grpSpPr>
              <a:xfrm>
                <a:off x="1118303" y="2633636"/>
                <a:ext cx="1824166" cy="455625"/>
                <a:chOff x="336253" y="5273196"/>
                <a:chExt cx="1824166" cy="455625"/>
              </a:xfrm>
            </p:grpSpPr>
            <p:pic>
              <p:nvPicPr>
                <p:cNvPr id="95" name="Picture 94">
                  <a:extLst>
                    <a:ext uri="{FF2B5EF4-FFF2-40B4-BE49-F238E27FC236}">
                      <a16:creationId xmlns:a16="http://schemas.microsoft.com/office/drawing/2014/main" id="{8BEDF351-36F1-46B1-953C-EB8A09A9EAEB}"/>
                    </a:ext>
                  </a:extLst>
                </p:cNvPr>
                <p:cNvPicPr>
                  <a:picLocks noChangeAspect="1"/>
                </p:cNvPicPr>
                <p:nvPr/>
              </p:nvPicPr>
              <p:blipFill>
                <a:blip r:embed="rId6"/>
                <a:stretch>
                  <a:fillRect/>
                </a:stretch>
              </p:blipFill>
              <p:spPr>
                <a:xfrm>
                  <a:off x="336253" y="5273196"/>
                  <a:ext cx="591185" cy="335005"/>
                </a:xfrm>
                <a:prstGeom prst="rect">
                  <a:avLst/>
                </a:prstGeom>
              </p:spPr>
            </p:pic>
            <p:pic>
              <p:nvPicPr>
                <p:cNvPr id="96" name="Picture 95">
                  <a:extLst>
                    <a:ext uri="{FF2B5EF4-FFF2-40B4-BE49-F238E27FC236}">
                      <a16:creationId xmlns:a16="http://schemas.microsoft.com/office/drawing/2014/main" id="{F9881C11-C9E8-4E4B-8739-8F5B93176946}"/>
                    </a:ext>
                  </a:extLst>
                </p:cNvPr>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97" name="Picture 96">
                  <a:extLst>
                    <a:ext uri="{FF2B5EF4-FFF2-40B4-BE49-F238E27FC236}">
                      <a16:creationId xmlns:a16="http://schemas.microsoft.com/office/drawing/2014/main" id="{CBB4EFCC-A276-4A04-ABA8-65441B31AF61}"/>
                    </a:ext>
                  </a:extLst>
                </p:cNvPr>
                <p:cNvPicPr>
                  <a:picLocks noChangeAspect="1"/>
                </p:cNvPicPr>
                <p:nvPr/>
              </p:nvPicPr>
              <p:blipFill>
                <a:blip r:embed="rId8"/>
                <a:stretch>
                  <a:fillRect/>
                </a:stretch>
              </p:blipFill>
              <p:spPr>
                <a:xfrm>
                  <a:off x="1042531" y="5273196"/>
                  <a:ext cx="488108" cy="302162"/>
                </a:xfrm>
                <a:prstGeom prst="rect">
                  <a:avLst/>
                </a:prstGeom>
              </p:spPr>
            </p:pic>
          </p:grpSp>
          <p:pic>
            <p:nvPicPr>
              <p:cNvPr id="92" name="Picture 91" descr="people.png">
                <a:extLst>
                  <a:ext uri="{FF2B5EF4-FFF2-40B4-BE49-F238E27FC236}">
                    <a16:creationId xmlns:a16="http://schemas.microsoft.com/office/drawing/2014/main" id="{BC45D0D7-9C96-4906-8474-047893346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93" name="Picture 92" descr="people.png">
                <a:extLst>
                  <a:ext uri="{FF2B5EF4-FFF2-40B4-BE49-F238E27FC236}">
                    <a16:creationId xmlns:a16="http://schemas.microsoft.com/office/drawing/2014/main" id="{1C15B8B7-E096-4F72-848F-B703875544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94" name="Picture 93" descr="people.png">
                <a:extLst>
                  <a:ext uri="{FF2B5EF4-FFF2-40B4-BE49-F238E27FC236}">
                    <a16:creationId xmlns:a16="http://schemas.microsoft.com/office/drawing/2014/main" id="{7D67BBCD-6A35-4074-ACDD-D8E67CED69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sp>
          <p:nvSpPr>
            <p:cNvPr id="81" name="AutoShape 3">
              <a:extLst>
                <a:ext uri="{FF2B5EF4-FFF2-40B4-BE49-F238E27FC236}">
                  <a16:creationId xmlns:a16="http://schemas.microsoft.com/office/drawing/2014/main" id="{7BD344ED-F309-475C-B2DB-01980EEB9868}"/>
                </a:ext>
              </a:extLst>
            </p:cNvPr>
            <p:cNvSpPr>
              <a:spLocks noChangeAspect="1" noChangeArrowheads="1" noTextEdit="1"/>
            </p:cNvSpPr>
            <p:nvPr/>
          </p:nvSpPr>
          <p:spPr bwMode="auto">
            <a:xfrm>
              <a:off x="2118273" y="3231918"/>
              <a:ext cx="439737" cy="63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cxnSp>
          <p:nvCxnSpPr>
            <p:cNvPr id="44" name="Elbow Connector 628">
              <a:extLst>
                <a:ext uri="{FF2B5EF4-FFF2-40B4-BE49-F238E27FC236}">
                  <a16:creationId xmlns:a16="http://schemas.microsoft.com/office/drawing/2014/main" id="{592C48A6-C7CC-4D20-B623-D6D886A9804C}"/>
                </a:ext>
              </a:extLst>
            </p:cNvPr>
            <p:cNvCxnSpPr>
              <a:cxnSpLocks/>
              <a:endCxn id="95"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630">
              <a:extLst>
                <a:ext uri="{FF2B5EF4-FFF2-40B4-BE49-F238E27FC236}">
                  <a16:creationId xmlns:a16="http://schemas.microsoft.com/office/drawing/2014/main" id="{DA117E2B-5D67-4D18-BC19-97C5A0CB4EBF}"/>
                </a:ext>
              </a:extLst>
            </p:cNvPr>
            <p:cNvCxnSpPr>
              <a:cxnSpLocks/>
              <a:stCxn id="90"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F0750C-604D-4046-884B-6752A924C8C2}"/>
                </a:ext>
              </a:extLst>
            </p:cNvPr>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7F52A6E-5A70-4808-B2DD-74D909A9ADDB}"/>
                </a:ext>
              </a:extLst>
            </p:cNvPr>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082301-91BF-4036-B777-7E6E63CC1D68}"/>
                </a:ext>
              </a:extLst>
            </p:cNvPr>
            <p:cNvCxnSpPr>
              <a:cxnSpLocks/>
              <a:endCxn id="97"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A498D60-8D25-4130-84B4-34A0295458B9}"/>
                </a:ext>
              </a:extLst>
            </p:cNvPr>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02B8AE0-B10F-43FE-9F86-AAE7578E826F}"/>
                </a:ext>
              </a:extLst>
            </p:cNvPr>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2F0270A-CD01-4468-84F2-727A0383FC58}"/>
                </a:ext>
              </a:extLst>
            </p:cNvPr>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F57221A-198A-42F4-9D0E-FD26D30CAF96}"/>
                </a:ext>
              </a:extLst>
            </p:cNvPr>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B4EC030-2F1F-4A90-8B8E-D2C94F64DC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727" y="2876502"/>
            <a:ext cx="10612781" cy="1104996"/>
          </a:xfrm>
          <a:prstGeom prst="rect">
            <a:avLst/>
          </a:prstGeom>
        </p:spPr>
      </p:pic>
    </p:spTree>
    <p:extLst>
      <p:ext uri="{BB962C8B-B14F-4D97-AF65-F5344CB8AC3E}">
        <p14:creationId xmlns:p14="http://schemas.microsoft.com/office/powerpoint/2010/main" val="2095771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7575"/>
          </a:xfrm>
        </p:spPr>
        <p:txBody>
          <a:bodyPr/>
          <a:lstStyle/>
          <a:p>
            <a:pPr algn="l"/>
            <a:r>
              <a:rPr lang="en-US" dirty="0"/>
              <a:t>Let’s code</a:t>
            </a:r>
            <a:br>
              <a:rPr lang="en-US" dirty="0"/>
            </a:br>
            <a:endParaRPr lang="en-US" dirty="0"/>
          </a:p>
        </p:txBody>
      </p:sp>
      <p:sp>
        <p:nvSpPr>
          <p:cNvPr id="3" name="Rectangle 2">
            <a:extLst>
              <a:ext uri="{FF2B5EF4-FFF2-40B4-BE49-F238E27FC236}">
                <a16:creationId xmlns:a16="http://schemas.microsoft.com/office/drawing/2014/main" id="{3C29C099-5B1B-42CE-A5CB-FC67A940CCAC}"/>
              </a:ext>
            </a:extLst>
          </p:cNvPr>
          <p:cNvSpPr/>
          <p:nvPr/>
        </p:nvSpPr>
        <p:spPr>
          <a:xfrm>
            <a:off x="193431" y="1081454"/>
            <a:ext cx="8950569" cy="1824025"/>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dirty="0">
                <a:solidFill>
                  <a:schemeClr val="bg1"/>
                </a:solidFill>
                <a:latin typeface="+mj-lt"/>
              </a:rPr>
              <a:t>Add Azure Application Insights to your ASP.NET Core web application</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bg1"/>
                </a:solidFill>
                <a:latin typeface="+mj-lt"/>
              </a:rPr>
              <a:t>Dive into azure notebook with data analysis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40" dirty="0">
                <a:solidFill>
                  <a:schemeClr val="bg1"/>
                </a:solidFill>
                <a:latin typeface="+mj-lt"/>
              </a:rPr>
              <a:t>AppInsights with azure notebook saves the day</a:t>
            </a:r>
            <a:endParaRPr lang="en-US" sz="2400" b="1" kern="0" dirty="0">
              <a:solidFill>
                <a:schemeClr val="bg1"/>
              </a:solidFill>
              <a:latin typeface="+mj-lt"/>
            </a:endParaRPr>
          </a:p>
        </p:txBody>
      </p:sp>
    </p:spTree>
    <p:extLst>
      <p:ext uri="{BB962C8B-B14F-4D97-AF65-F5344CB8AC3E}">
        <p14:creationId xmlns:p14="http://schemas.microsoft.com/office/powerpoint/2010/main" val="11556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590" y="129108"/>
            <a:ext cx="8422105" cy="879231"/>
          </a:xfrm>
        </p:spPr>
        <p:txBody>
          <a:bodyPr/>
          <a:lstStyle/>
          <a:p>
            <a:pPr algn="l"/>
            <a:r>
              <a:rPr lang="en-US" b="1" dirty="0"/>
              <a:t>Who wants some stickers?</a:t>
            </a:r>
            <a:br>
              <a:rPr lang="en-US" b="1" dirty="0"/>
            </a:br>
            <a:br>
              <a:rPr lang="en-US" dirty="0"/>
            </a:br>
            <a:endParaRPr lang="en-US" dirty="0"/>
          </a:p>
        </p:txBody>
      </p:sp>
      <p:sp>
        <p:nvSpPr>
          <p:cNvPr id="4" name="TextBox 3">
            <a:extLst>
              <a:ext uri="{FF2B5EF4-FFF2-40B4-BE49-F238E27FC236}">
                <a16:creationId xmlns:a16="http://schemas.microsoft.com/office/drawing/2014/main" id="{753CDACE-2E53-4138-9621-4A9672AD2E5D}"/>
              </a:ext>
            </a:extLst>
          </p:cNvPr>
          <p:cNvSpPr txBox="1"/>
          <p:nvPr/>
        </p:nvSpPr>
        <p:spPr>
          <a:xfrm>
            <a:off x="4235116" y="2021306"/>
            <a:ext cx="3930317" cy="1514261"/>
          </a:xfrm>
          <a:prstGeom prst="rect">
            <a:avLst/>
          </a:prstGeom>
          <a:noFill/>
        </p:spPr>
        <p:txBody>
          <a:bodyPr wrap="square" lIns="182880" tIns="146304" rIns="182880" bIns="146304" rtlCol="0">
            <a:spAutoFit/>
          </a:bodyPr>
          <a:lstStyle/>
          <a:p>
            <a:pPr>
              <a:lnSpc>
                <a:spcPct val="90000"/>
              </a:lnSpc>
              <a:spcAft>
                <a:spcPts val="600"/>
              </a:spcAft>
            </a:pPr>
            <a:r>
              <a:rPr lang="en-US" sz="8800" dirty="0">
                <a:solidFill>
                  <a:schemeClr val="bg1"/>
                </a:solidFill>
              </a:rPr>
              <a:t>Q &amp; A</a:t>
            </a:r>
          </a:p>
        </p:txBody>
      </p:sp>
    </p:spTree>
    <p:extLst>
      <p:ext uri="{BB962C8B-B14F-4D97-AF65-F5344CB8AC3E}">
        <p14:creationId xmlns:p14="http://schemas.microsoft.com/office/powerpoint/2010/main" val="409297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61099-1931-4FFB-BE61-8F2B18822497}"/>
              </a:ext>
            </a:extLst>
          </p:cNvPr>
          <p:cNvSpPr/>
          <p:nvPr/>
        </p:nvSpPr>
        <p:spPr bwMode="auto">
          <a:xfrm>
            <a:off x="4904" y="973"/>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342900" indent="-342900" algn="ctr" defTabSz="913924" fontAlgn="base">
              <a:lnSpc>
                <a:spcPct val="90000"/>
              </a:lnSpc>
              <a:spcBef>
                <a:spcPct val="0"/>
              </a:spcBef>
              <a:spcAft>
                <a:spcPct val="0"/>
              </a:spcAft>
              <a:buFont typeface="Arial" panose="020B0604020202020204" pitchFamily="34" charset="0"/>
              <a:buChar char="•"/>
            </a:pPr>
            <a:endParaRPr lang="en-US" sz="2000" spc="-50" dirty="0">
              <a:solidFill>
                <a:srgbClr val="404040"/>
              </a:solidFill>
              <a:latin typeface="Segoe UI"/>
            </a:endParaRPr>
          </a:p>
        </p:txBody>
      </p:sp>
      <p:sp>
        <p:nvSpPr>
          <p:cNvPr id="4" name="Title 1">
            <a:extLst>
              <a:ext uri="{FF2B5EF4-FFF2-40B4-BE49-F238E27FC236}">
                <a16:creationId xmlns:a16="http://schemas.microsoft.com/office/drawing/2014/main" id="{380DA1DC-50BC-479E-AA1D-54B6281F50EF}"/>
              </a:ext>
            </a:extLst>
          </p:cNvPr>
          <p:cNvSpPr>
            <a:spLocks noGrp="1"/>
          </p:cNvSpPr>
          <p:nvPr>
            <p:ph type="title"/>
          </p:nvPr>
        </p:nvSpPr>
        <p:spPr>
          <a:xfrm>
            <a:off x="180394" y="175236"/>
            <a:ext cx="11655840" cy="899537"/>
          </a:xfrm>
        </p:spPr>
        <p:txBody>
          <a:bodyPr/>
          <a:lstStyle/>
          <a:p>
            <a:pPr algn="l"/>
            <a:r>
              <a:rPr lang="en-US" sz="4705" dirty="0">
                <a:solidFill>
                  <a:schemeClr val="tx1"/>
                </a:solidFill>
              </a:rPr>
              <a:t>Who am I?</a:t>
            </a:r>
          </a:p>
        </p:txBody>
      </p:sp>
      <p:sp>
        <p:nvSpPr>
          <p:cNvPr id="6" name="Text Placeholder 103">
            <a:extLst>
              <a:ext uri="{FF2B5EF4-FFF2-40B4-BE49-F238E27FC236}">
                <a16:creationId xmlns:a16="http://schemas.microsoft.com/office/drawing/2014/main" id="{D555A0D6-BC9F-4648-BC3B-97C9D8E3F477}"/>
              </a:ext>
            </a:extLst>
          </p:cNvPr>
          <p:cNvSpPr txBox="1">
            <a:spLocks/>
          </p:cNvSpPr>
          <p:nvPr/>
        </p:nvSpPr>
        <p:spPr>
          <a:xfrm>
            <a:off x="509953" y="967154"/>
            <a:ext cx="10937631" cy="4785513"/>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Senior Tech Lead at 99X Technology</a:t>
            </a:r>
          </a:p>
          <a:p>
            <a:pPr marL="335982" indent="-335982" defTabSz="913923"/>
            <a:r>
              <a:rPr lang="en-US" sz="2745" dirty="0">
                <a:solidFill>
                  <a:srgbClr val="000000"/>
                </a:solidFill>
                <a:latin typeface="Segoe UI Light"/>
              </a:rPr>
              <a:t>MVP – Visual studio and related technologies </a:t>
            </a:r>
          </a:p>
          <a:p>
            <a:pPr marL="335982" indent="-335982" defTabSz="913923"/>
            <a:r>
              <a:rPr lang="en-US" sz="2745" dirty="0">
                <a:solidFill>
                  <a:srgbClr val="000000"/>
                </a:solidFill>
                <a:latin typeface="Segoe UI Light"/>
              </a:rPr>
              <a:t>Top Contributor on Stack overflow </a:t>
            </a:r>
            <a:r>
              <a:rPr lang="en-US" sz="2745" dirty="0">
                <a:solidFill>
                  <a:srgbClr val="000000"/>
                </a:solidFill>
                <a:latin typeface="Segoe UI Light"/>
                <a:hlinkClick r:id="rId3"/>
              </a:rPr>
              <a:t>https://stackoverflow.com/users/1749403/sajeetharan</a:t>
            </a:r>
            <a:r>
              <a:rPr lang="en-US" sz="2745" dirty="0">
                <a:solidFill>
                  <a:srgbClr val="000000"/>
                </a:solidFill>
                <a:latin typeface="Segoe UI Light"/>
              </a:rPr>
              <a:t> </a:t>
            </a:r>
          </a:p>
          <a:p>
            <a:pPr marL="335982" indent="-335982" defTabSz="913923"/>
            <a:r>
              <a:rPr lang="en-US" sz="2745" dirty="0">
                <a:gradFill>
                  <a:gsLst>
                    <a:gs pos="1250">
                      <a:srgbClr val="3F3F3F"/>
                    </a:gs>
                    <a:gs pos="99000">
                      <a:srgbClr val="3F3F3F"/>
                    </a:gs>
                  </a:gsLst>
                  <a:lin ang="5400000" scaled="0"/>
                </a:gradFill>
                <a:latin typeface="Segoe UI Light"/>
              </a:rPr>
              <a:t>Opensource Contributor</a:t>
            </a:r>
          </a:p>
          <a:p>
            <a:pPr marL="0" indent="0" defTabSz="913923">
              <a:buNone/>
            </a:pPr>
            <a:r>
              <a:rPr lang="en-US" sz="2745" dirty="0">
                <a:gradFill>
                  <a:gsLst>
                    <a:gs pos="1250">
                      <a:srgbClr val="3F3F3F"/>
                    </a:gs>
                    <a:gs pos="99000">
                      <a:srgbClr val="3F3F3F"/>
                    </a:gs>
                  </a:gsLst>
                  <a:lin ang="5400000" scaled="0"/>
                </a:gradFill>
                <a:latin typeface="Segoe UI Light"/>
              </a:rPr>
              <a:t>   </a:t>
            </a:r>
            <a:r>
              <a:rPr lang="en-US" sz="2745" dirty="0">
                <a:gradFill>
                  <a:gsLst>
                    <a:gs pos="1250">
                      <a:srgbClr val="3F3F3F"/>
                    </a:gs>
                    <a:gs pos="99000">
                      <a:srgbClr val="3F3F3F"/>
                    </a:gs>
                  </a:gsLst>
                  <a:lin ang="5400000" scaled="0"/>
                </a:gradFill>
                <a:latin typeface="Segoe UI Light"/>
                <a:hlinkClick r:id="rId4"/>
              </a:rPr>
              <a:t>https://github.com/sajeetharan</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gradFill>
                  <a:gsLst>
                    <a:gs pos="1250">
                      <a:srgbClr val="3F3F3F"/>
                    </a:gs>
                    <a:gs pos="99000">
                      <a:srgbClr val="3F3F3F"/>
                    </a:gs>
                  </a:gsLst>
                  <a:lin ang="5400000" scaled="0"/>
                </a:gradFill>
                <a:latin typeface="Segoe UI Light"/>
              </a:rPr>
              <a:t>Angular Enthusiast</a:t>
            </a:r>
          </a:p>
          <a:p>
            <a:pPr marL="0" indent="0" defTabSz="913923">
              <a:buNone/>
            </a:pPr>
            <a:r>
              <a:rPr lang="en-US" sz="2745" dirty="0">
                <a:gradFill>
                  <a:gsLst>
                    <a:gs pos="1250">
                      <a:srgbClr val="3F3F3F"/>
                    </a:gs>
                    <a:gs pos="99000">
                      <a:srgbClr val="3F3F3F"/>
                    </a:gs>
                  </a:gsLst>
                  <a:lin ang="5400000" scaled="0"/>
                </a:gradFill>
                <a:latin typeface="Segoe UI Light"/>
              </a:rPr>
              <a:t>   </a:t>
            </a:r>
            <a:r>
              <a:rPr lang="en-US" sz="2745" dirty="0">
                <a:gradFill>
                  <a:gsLst>
                    <a:gs pos="1250">
                      <a:srgbClr val="3F3F3F"/>
                    </a:gs>
                    <a:gs pos="99000">
                      <a:srgbClr val="3F3F3F"/>
                    </a:gs>
                  </a:gsLst>
                  <a:lin ang="5400000" scaled="0"/>
                </a:gradFill>
                <a:latin typeface="Segoe UI Light"/>
                <a:hlinkClick r:id="rId5"/>
              </a:rPr>
              <a:t>https://stackblitz.com/@sajeetharan</a:t>
            </a:r>
            <a:endParaRPr lang="en-US" sz="2745" dirty="0">
              <a:gradFill>
                <a:gsLst>
                  <a:gs pos="1250">
                    <a:srgbClr val="3F3F3F"/>
                  </a:gs>
                  <a:gs pos="99000">
                    <a:srgbClr val="3F3F3F"/>
                  </a:gs>
                </a:gsLst>
                <a:lin ang="5400000" scaled="0"/>
              </a:gradFill>
              <a:latin typeface="Segoe UI Light"/>
            </a:endParaRPr>
          </a:p>
          <a:p>
            <a:pPr marL="0" indent="0" defTabSz="913923">
              <a:buNone/>
            </a:pPr>
            <a:endParaRPr lang="en-US" sz="2745" dirty="0">
              <a:gradFill>
                <a:gsLst>
                  <a:gs pos="1250">
                    <a:srgbClr val="3F3F3F"/>
                  </a:gs>
                  <a:gs pos="99000">
                    <a:srgbClr val="3F3F3F"/>
                  </a:gs>
                </a:gsLst>
                <a:lin ang="5400000" scaled="0"/>
              </a:gradFill>
              <a:latin typeface="Segoe UI Light"/>
            </a:endParaRPr>
          </a:p>
          <a:p>
            <a:pPr marL="0" indent="0" defTabSz="913923">
              <a:buNone/>
            </a:pPr>
            <a:r>
              <a:rPr lang="en-US" sz="2745" dirty="0">
                <a:gradFill>
                  <a:gsLst>
                    <a:gs pos="1250">
                      <a:srgbClr val="3F3F3F"/>
                    </a:gs>
                    <a:gs pos="99000">
                      <a:srgbClr val="3F3F3F"/>
                    </a:gs>
                  </a:gsLst>
                  <a:lin ang="5400000" scaled="0"/>
                </a:gradFill>
                <a:latin typeface="Segoe UI Light"/>
              </a:rPr>
              <a:t>Tweet me @</a:t>
            </a:r>
            <a:r>
              <a:rPr lang="en-US" sz="2745" dirty="0" err="1">
                <a:gradFill>
                  <a:gsLst>
                    <a:gs pos="1250">
                      <a:srgbClr val="3F3F3F"/>
                    </a:gs>
                    <a:gs pos="99000">
                      <a:srgbClr val="3F3F3F"/>
                    </a:gs>
                  </a:gsLst>
                  <a:lin ang="5400000" scaled="0"/>
                </a:gradFill>
                <a:latin typeface="Segoe UI Light"/>
              </a:rPr>
              <a:t>kokkisajee</a:t>
            </a:r>
            <a:endParaRPr lang="en-US" sz="2745" dirty="0">
              <a:gradFill>
                <a:gsLst>
                  <a:gs pos="1250">
                    <a:srgbClr val="3F3F3F"/>
                  </a:gs>
                  <a:gs pos="99000">
                    <a:srgbClr val="3F3F3F"/>
                  </a:gs>
                </a:gsLst>
                <a:lin ang="5400000" scaled="0"/>
              </a:gradFill>
              <a:latin typeface="Segoe UI Light"/>
            </a:endParaRPr>
          </a:p>
        </p:txBody>
      </p:sp>
    </p:spTree>
    <p:extLst>
      <p:ext uri="{BB962C8B-B14F-4D97-AF65-F5344CB8AC3E}">
        <p14:creationId xmlns:p14="http://schemas.microsoft.com/office/powerpoint/2010/main" val="30309218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7575"/>
          </a:xfrm>
        </p:spPr>
        <p:txBody>
          <a:bodyPr/>
          <a:lstStyle/>
          <a:p>
            <a:pPr algn="l"/>
            <a:r>
              <a:rPr lang="en-US" sz="2400" dirty="0"/>
              <a:t>Where to go from here….</a:t>
            </a:r>
            <a:br>
              <a:rPr lang="en-US" sz="2400" dirty="0"/>
            </a:br>
            <a:endParaRPr lang="en-US" sz="2400" dirty="0"/>
          </a:p>
        </p:txBody>
      </p:sp>
      <p:sp>
        <p:nvSpPr>
          <p:cNvPr id="3" name="Rectangle 2">
            <a:extLst>
              <a:ext uri="{FF2B5EF4-FFF2-40B4-BE49-F238E27FC236}">
                <a16:creationId xmlns:a16="http://schemas.microsoft.com/office/drawing/2014/main" id="{212D1D77-A262-434C-A1DB-3A8070AC8BB5}"/>
              </a:ext>
            </a:extLst>
          </p:cNvPr>
          <p:cNvSpPr/>
          <p:nvPr/>
        </p:nvSpPr>
        <p:spPr>
          <a:xfrm>
            <a:off x="193431" y="1081454"/>
            <a:ext cx="8950569" cy="937629"/>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kern="0" dirty="0">
                <a:solidFill>
                  <a:schemeClr val="bg1"/>
                </a:solidFill>
                <a:latin typeface="+mj-lt"/>
              </a:rPr>
              <a:t>Access the demo and slides</a:t>
            </a:r>
          </a:p>
          <a:p>
            <a:pPr defTabSz="913376" fontAlgn="base">
              <a:lnSpc>
                <a:spcPct val="120000"/>
              </a:lnSpc>
              <a:spcBef>
                <a:spcPct val="0"/>
              </a:spcBef>
              <a:spcAft>
                <a:spcPct val="0"/>
              </a:spcAft>
            </a:pPr>
            <a:r>
              <a:rPr lang="en-US" sz="2400" b="1" kern="0" dirty="0">
                <a:solidFill>
                  <a:schemeClr val="bg1"/>
                </a:solidFill>
                <a:latin typeface="+mj-lt"/>
                <a:hlinkClick r:id="rId3"/>
              </a:rPr>
              <a:t>https://github.com/sajeetharan/AzureBootCampAppInsights</a:t>
            </a:r>
            <a:endParaRPr lang="en-US" sz="2400" b="1" kern="0" dirty="0">
              <a:solidFill>
                <a:schemeClr val="bg1"/>
              </a:solidFill>
              <a:latin typeface="+mj-lt"/>
            </a:endParaRPr>
          </a:p>
        </p:txBody>
      </p:sp>
      <p:sp>
        <p:nvSpPr>
          <p:cNvPr id="5" name="Rectangle 4">
            <a:extLst>
              <a:ext uri="{FF2B5EF4-FFF2-40B4-BE49-F238E27FC236}">
                <a16:creationId xmlns:a16="http://schemas.microsoft.com/office/drawing/2014/main" id="{475AD912-EF7E-477B-A371-8EDF4F168E4F}"/>
              </a:ext>
            </a:extLst>
          </p:cNvPr>
          <p:cNvSpPr/>
          <p:nvPr/>
        </p:nvSpPr>
        <p:spPr>
          <a:xfrm>
            <a:off x="272716" y="2119369"/>
            <a:ext cx="8791074" cy="937629"/>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kern="0" dirty="0">
                <a:solidFill>
                  <a:schemeClr val="bg1"/>
                </a:solidFill>
                <a:latin typeface="+mj-lt"/>
              </a:rPr>
              <a:t>Rate my session </a:t>
            </a:r>
          </a:p>
          <a:p>
            <a:pPr defTabSz="913376" fontAlgn="base">
              <a:lnSpc>
                <a:spcPct val="120000"/>
              </a:lnSpc>
              <a:spcBef>
                <a:spcPct val="0"/>
              </a:spcBef>
              <a:spcAft>
                <a:spcPct val="0"/>
              </a:spcAft>
            </a:pPr>
            <a:r>
              <a:rPr lang="en-US" sz="2400" b="1" kern="0" dirty="0">
                <a:solidFill>
                  <a:schemeClr val="bg1"/>
                </a:solidFill>
                <a:latin typeface="+mj-lt"/>
                <a:hlinkClick r:id="rId4"/>
              </a:rPr>
              <a:t>https://www.rateevent.com/speeches/SCAAA663</a:t>
            </a:r>
            <a:endParaRPr lang="en-US" sz="2400" b="1" kern="0" dirty="0">
              <a:solidFill>
                <a:schemeClr val="bg1"/>
              </a:solidFill>
              <a:latin typeface="+mj-lt"/>
            </a:endParaRPr>
          </a:p>
        </p:txBody>
      </p:sp>
    </p:spTree>
    <p:extLst>
      <p:ext uri="{BB962C8B-B14F-4D97-AF65-F5344CB8AC3E}">
        <p14:creationId xmlns:p14="http://schemas.microsoft.com/office/powerpoint/2010/main" val="162508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10" dirty="0">
                <a:solidFill>
                  <a:schemeClr val="tx1"/>
                </a:solidFill>
              </a:rPr>
              <a:t>Here is a small story….</a:t>
            </a: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78" name="Rectangle 77"/>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endParaRPr lang="en-US" sz="9998" b="1" kern="0" dirty="0">
              <a:solidFill>
                <a:srgbClr val="404040"/>
              </a:solidFill>
              <a:latin typeface="Segoe UI"/>
            </a:endParaRPr>
          </a:p>
        </p:txBody>
      </p:sp>
      <p:pic>
        <p:nvPicPr>
          <p:cNvPr id="6" name="Picture 5">
            <a:extLst>
              <a:ext uri="{FF2B5EF4-FFF2-40B4-BE49-F238E27FC236}">
                <a16:creationId xmlns:a16="http://schemas.microsoft.com/office/drawing/2014/main" id="{697CCC45-CF69-4CBC-B05E-593317437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61" y="1345748"/>
            <a:ext cx="4196727" cy="5240791"/>
          </a:xfrm>
          <a:prstGeom prst="rect">
            <a:avLst/>
          </a:prstGeom>
        </p:spPr>
      </p:pic>
      <p:pic>
        <p:nvPicPr>
          <p:cNvPr id="8" name="Picture 7">
            <a:extLst>
              <a:ext uri="{FF2B5EF4-FFF2-40B4-BE49-F238E27FC236}">
                <a16:creationId xmlns:a16="http://schemas.microsoft.com/office/drawing/2014/main" id="{551F8677-B36D-4748-9750-0BC591186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518" y="1314015"/>
            <a:ext cx="6487759" cy="5176298"/>
          </a:xfrm>
          <a:prstGeom prst="rect">
            <a:avLst/>
          </a:prstGeom>
        </p:spPr>
      </p:pic>
    </p:spTree>
    <p:extLst>
      <p:ext uri="{BB962C8B-B14F-4D97-AF65-F5344CB8AC3E}">
        <p14:creationId xmlns:p14="http://schemas.microsoft.com/office/powerpoint/2010/main" val="374808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FCC280-61B2-47C1-9953-3A86AB6B25B6}"/>
              </a:ext>
            </a:extLst>
          </p:cNvPr>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5" name="Title 1">
            <a:extLst>
              <a:ext uri="{FF2B5EF4-FFF2-40B4-BE49-F238E27FC236}">
                <a16:creationId xmlns:a16="http://schemas.microsoft.com/office/drawing/2014/main" id="{AB70209C-32B6-4758-BC0F-A2BF978BA2C7}"/>
              </a:ext>
            </a:extLst>
          </p:cNvPr>
          <p:cNvSpPr>
            <a:spLocks noGrp="1"/>
          </p:cNvSpPr>
          <p:nvPr>
            <p:ph type="title"/>
          </p:nvPr>
        </p:nvSpPr>
        <p:spPr>
          <a:xfrm>
            <a:off x="180394" y="175236"/>
            <a:ext cx="11655840" cy="899537"/>
          </a:xfrm>
        </p:spPr>
        <p:txBody>
          <a:bodyPr/>
          <a:lstStyle/>
          <a:p>
            <a:r>
              <a:rPr lang="en-US" sz="4705" dirty="0">
                <a:solidFill>
                  <a:schemeClr val="tx1"/>
                </a:solidFill>
              </a:rPr>
              <a:t>Why Logging ?</a:t>
            </a:r>
          </a:p>
        </p:txBody>
      </p:sp>
      <p:grpSp>
        <p:nvGrpSpPr>
          <p:cNvPr id="37" name="Group 36">
            <a:extLst>
              <a:ext uri="{FF2B5EF4-FFF2-40B4-BE49-F238E27FC236}">
                <a16:creationId xmlns:a16="http://schemas.microsoft.com/office/drawing/2014/main" id="{9CDFB54B-6DBC-40E9-BB5B-6B9790746AFE}"/>
              </a:ext>
            </a:extLst>
          </p:cNvPr>
          <p:cNvGrpSpPr/>
          <p:nvPr/>
        </p:nvGrpSpPr>
        <p:grpSpPr>
          <a:xfrm>
            <a:off x="363788" y="1074773"/>
            <a:ext cx="637486" cy="819957"/>
            <a:chOff x="5744168" y="721753"/>
            <a:chExt cx="637576" cy="820073"/>
          </a:xfrm>
        </p:grpSpPr>
        <p:sp>
          <p:nvSpPr>
            <p:cNvPr id="38" name="Oval 37">
              <a:extLst>
                <a:ext uri="{FF2B5EF4-FFF2-40B4-BE49-F238E27FC236}">
                  <a16:creationId xmlns:a16="http://schemas.microsoft.com/office/drawing/2014/main" id="{4FFCA8F5-D1B3-453C-89EA-A48C1BF83754}"/>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923A76C9-2D64-4165-BDE7-F34567B3DEDE}"/>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grpSp>
        <p:nvGrpSpPr>
          <p:cNvPr id="40" name="Group 39">
            <a:extLst>
              <a:ext uri="{FF2B5EF4-FFF2-40B4-BE49-F238E27FC236}">
                <a16:creationId xmlns:a16="http://schemas.microsoft.com/office/drawing/2014/main" id="{BB012113-8525-4A5F-80C9-110C0167A8A1}"/>
              </a:ext>
            </a:extLst>
          </p:cNvPr>
          <p:cNvGrpSpPr/>
          <p:nvPr/>
        </p:nvGrpSpPr>
        <p:grpSpPr>
          <a:xfrm>
            <a:off x="1079226" y="944567"/>
            <a:ext cx="4050620" cy="5250774"/>
            <a:chOff x="7394749" y="455559"/>
            <a:chExt cx="4051195" cy="5251518"/>
          </a:xfrm>
        </p:grpSpPr>
        <p:grpSp>
          <p:nvGrpSpPr>
            <p:cNvPr id="41" name="Group 40">
              <a:extLst>
                <a:ext uri="{FF2B5EF4-FFF2-40B4-BE49-F238E27FC236}">
                  <a16:creationId xmlns:a16="http://schemas.microsoft.com/office/drawing/2014/main" id="{2E01A6FC-4C21-4B70-954E-12B335F47126}"/>
                </a:ext>
              </a:extLst>
            </p:cNvPr>
            <p:cNvGrpSpPr/>
            <p:nvPr/>
          </p:nvGrpSpPr>
          <p:grpSpPr>
            <a:xfrm>
              <a:off x="7404275" y="455559"/>
              <a:ext cx="3738658" cy="903169"/>
              <a:chOff x="7590294" y="801789"/>
              <a:chExt cx="3738658" cy="903169"/>
            </a:xfrm>
          </p:grpSpPr>
          <p:sp>
            <p:nvSpPr>
              <p:cNvPr id="54" name="TextBox 53">
                <a:extLst>
                  <a:ext uri="{FF2B5EF4-FFF2-40B4-BE49-F238E27FC236}">
                    <a16:creationId xmlns:a16="http://schemas.microsoft.com/office/drawing/2014/main" id="{54258A53-429B-471A-9D97-B1C5CAEEAA02}"/>
                  </a:ext>
                </a:extLst>
              </p:cNvPr>
              <p:cNvSpPr txBox="1"/>
              <p:nvPr/>
            </p:nvSpPr>
            <p:spPr>
              <a:xfrm>
                <a:off x="7590294" y="801789"/>
                <a:ext cx="2611587" cy="633795"/>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Trouble Shooting</a:t>
                </a:r>
              </a:p>
            </p:txBody>
          </p:sp>
          <p:sp>
            <p:nvSpPr>
              <p:cNvPr id="55" name="TextBox 54">
                <a:extLst>
                  <a:ext uri="{FF2B5EF4-FFF2-40B4-BE49-F238E27FC236}">
                    <a16:creationId xmlns:a16="http://schemas.microsoft.com/office/drawing/2014/main" id="{BF48511F-64D3-43C4-BC57-7B43E90901CE}"/>
                  </a:ext>
                </a:extLst>
              </p:cNvPr>
              <p:cNvSpPr txBox="1"/>
              <p:nvPr/>
            </p:nvSpPr>
            <p:spPr>
              <a:xfrm>
                <a:off x="7590294" y="1181979"/>
                <a:ext cx="3738658" cy="522979"/>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Did a problem occur? Where? When?</a:t>
                </a:r>
              </a:p>
            </p:txBody>
          </p:sp>
        </p:grpSp>
        <p:grpSp>
          <p:nvGrpSpPr>
            <p:cNvPr id="42" name="Group 41">
              <a:extLst>
                <a:ext uri="{FF2B5EF4-FFF2-40B4-BE49-F238E27FC236}">
                  <a16:creationId xmlns:a16="http://schemas.microsoft.com/office/drawing/2014/main" id="{2E5BF5DC-63DE-4EAF-98B0-AF883913CA89}"/>
                </a:ext>
              </a:extLst>
            </p:cNvPr>
            <p:cNvGrpSpPr/>
            <p:nvPr/>
          </p:nvGrpSpPr>
          <p:grpSpPr>
            <a:xfrm>
              <a:off x="7404275" y="1612334"/>
              <a:ext cx="3890965" cy="903169"/>
              <a:chOff x="7590294" y="2161552"/>
              <a:chExt cx="3890965" cy="903169"/>
            </a:xfrm>
          </p:grpSpPr>
          <p:sp>
            <p:nvSpPr>
              <p:cNvPr id="52" name="TextBox 51">
                <a:extLst>
                  <a:ext uri="{FF2B5EF4-FFF2-40B4-BE49-F238E27FC236}">
                    <a16:creationId xmlns:a16="http://schemas.microsoft.com/office/drawing/2014/main" id="{ECF172AF-692A-48DC-B80E-50BA2A66D97E}"/>
                  </a:ext>
                </a:extLst>
              </p:cNvPr>
              <p:cNvSpPr txBox="1"/>
              <p:nvPr/>
            </p:nvSpPr>
            <p:spPr>
              <a:xfrm>
                <a:off x="7590294" y="2161552"/>
                <a:ext cx="2709385"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Performance/Cost</a:t>
                </a:r>
              </a:p>
            </p:txBody>
          </p:sp>
          <p:sp>
            <p:nvSpPr>
              <p:cNvPr id="53" name="TextBox 52">
                <a:extLst>
                  <a:ext uri="{FF2B5EF4-FFF2-40B4-BE49-F238E27FC236}">
                    <a16:creationId xmlns:a16="http://schemas.microsoft.com/office/drawing/2014/main" id="{9CC1820A-616E-465C-BFE6-75A31D3FAE8F}"/>
                  </a:ext>
                </a:extLst>
              </p:cNvPr>
              <p:cNvSpPr txBox="1"/>
              <p:nvPr/>
            </p:nvSpPr>
            <p:spPr>
              <a:xfrm>
                <a:off x="7590294" y="2541742"/>
                <a:ext cx="3890965"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Application slow? How many requests?</a:t>
                </a:r>
              </a:p>
            </p:txBody>
          </p:sp>
        </p:grpSp>
        <p:grpSp>
          <p:nvGrpSpPr>
            <p:cNvPr id="43" name="Group 42">
              <a:extLst>
                <a:ext uri="{FF2B5EF4-FFF2-40B4-BE49-F238E27FC236}">
                  <a16:creationId xmlns:a16="http://schemas.microsoft.com/office/drawing/2014/main" id="{421CD52A-2F17-417F-B552-BB6BC84920A1}"/>
                </a:ext>
              </a:extLst>
            </p:cNvPr>
            <p:cNvGrpSpPr/>
            <p:nvPr/>
          </p:nvGrpSpPr>
          <p:grpSpPr>
            <a:xfrm>
              <a:off x="7404275" y="2547510"/>
              <a:ext cx="4041669" cy="903169"/>
              <a:chOff x="7590294" y="2161552"/>
              <a:chExt cx="4041669" cy="903169"/>
            </a:xfrm>
          </p:grpSpPr>
          <p:sp>
            <p:nvSpPr>
              <p:cNvPr id="50" name="TextBox 49">
                <a:extLst>
                  <a:ext uri="{FF2B5EF4-FFF2-40B4-BE49-F238E27FC236}">
                    <a16:creationId xmlns:a16="http://schemas.microsoft.com/office/drawing/2014/main" id="{3989443E-80B7-4DAD-9F93-0B4861C45D28}"/>
                  </a:ext>
                </a:extLst>
              </p:cNvPr>
              <p:cNvSpPr txBox="1"/>
              <p:nvPr/>
            </p:nvSpPr>
            <p:spPr>
              <a:xfrm>
                <a:off x="7590295" y="2161552"/>
                <a:ext cx="2323005"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Analyze Trends</a:t>
                </a:r>
              </a:p>
            </p:txBody>
          </p:sp>
          <p:sp>
            <p:nvSpPr>
              <p:cNvPr id="51" name="TextBox 50">
                <a:extLst>
                  <a:ext uri="{FF2B5EF4-FFF2-40B4-BE49-F238E27FC236}">
                    <a16:creationId xmlns:a16="http://schemas.microsoft.com/office/drawing/2014/main" id="{77A5EA80-BE61-4BD3-ADFF-133D14B7E6A7}"/>
                  </a:ext>
                </a:extLst>
              </p:cNvPr>
              <p:cNvSpPr txBox="1"/>
              <p:nvPr/>
            </p:nvSpPr>
            <p:spPr>
              <a:xfrm>
                <a:off x="7590294" y="2541742"/>
                <a:ext cx="4041669"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rPr>
                  <a:t>Need more storage? Need more servers?</a:t>
                </a:r>
                <a:endParaRPr lang="en-US" sz="1600" kern="0" dirty="0">
                  <a:solidFill>
                    <a:srgbClr val="404040"/>
                  </a:solidFill>
                  <a:latin typeface="Segoe UI"/>
                </a:endParaRPr>
              </a:p>
            </p:txBody>
          </p:sp>
        </p:grpSp>
        <p:grpSp>
          <p:nvGrpSpPr>
            <p:cNvPr id="44" name="Group 43">
              <a:extLst>
                <a:ext uri="{FF2B5EF4-FFF2-40B4-BE49-F238E27FC236}">
                  <a16:creationId xmlns:a16="http://schemas.microsoft.com/office/drawing/2014/main" id="{975E4E70-9972-4611-9E13-1BCC938FA8CE}"/>
                </a:ext>
              </a:extLst>
            </p:cNvPr>
            <p:cNvGrpSpPr/>
            <p:nvPr/>
          </p:nvGrpSpPr>
          <p:grpSpPr>
            <a:xfrm>
              <a:off x="7404275" y="3704285"/>
              <a:ext cx="3977540" cy="903169"/>
              <a:chOff x="7590294" y="2161552"/>
              <a:chExt cx="3977540" cy="903169"/>
            </a:xfrm>
          </p:grpSpPr>
          <p:sp>
            <p:nvSpPr>
              <p:cNvPr id="48" name="TextBox 47">
                <a:extLst>
                  <a:ext uri="{FF2B5EF4-FFF2-40B4-BE49-F238E27FC236}">
                    <a16:creationId xmlns:a16="http://schemas.microsoft.com/office/drawing/2014/main" id="{7ED6BC26-1BA4-416A-940D-9B2CF05E0586}"/>
                  </a:ext>
                </a:extLst>
              </p:cNvPr>
              <p:cNvSpPr txBox="1"/>
              <p:nvPr/>
            </p:nvSpPr>
            <p:spPr>
              <a:xfrm>
                <a:off x="7590294" y="2161552"/>
                <a:ext cx="3102175"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Customer experience</a:t>
                </a:r>
              </a:p>
            </p:txBody>
          </p:sp>
          <p:sp>
            <p:nvSpPr>
              <p:cNvPr id="49" name="TextBox 48">
                <a:extLst>
                  <a:ext uri="{FF2B5EF4-FFF2-40B4-BE49-F238E27FC236}">
                    <a16:creationId xmlns:a16="http://schemas.microsoft.com/office/drawing/2014/main" id="{FD3891A0-CC13-4203-A311-A597C14B1C63}"/>
                  </a:ext>
                </a:extLst>
              </p:cNvPr>
              <p:cNvSpPr txBox="1"/>
              <p:nvPr/>
            </p:nvSpPr>
            <p:spPr>
              <a:xfrm>
                <a:off x="7590294" y="2541742"/>
                <a:ext cx="3977540"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Is your system making everyone happy?</a:t>
                </a:r>
              </a:p>
            </p:txBody>
          </p:sp>
        </p:grpSp>
        <p:grpSp>
          <p:nvGrpSpPr>
            <p:cNvPr id="45" name="Group 44">
              <a:extLst>
                <a:ext uri="{FF2B5EF4-FFF2-40B4-BE49-F238E27FC236}">
                  <a16:creationId xmlns:a16="http://schemas.microsoft.com/office/drawing/2014/main" id="{C434BC52-D893-4EFB-AE4A-FFAF19BF73B5}"/>
                </a:ext>
              </a:extLst>
            </p:cNvPr>
            <p:cNvGrpSpPr/>
            <p:nvPr/>
          </p:nvGrpSpPr>
          <p:grpSpPr>
            <a:xfrm>
              <a:off x="7394749" y="4803908"/>
              <a:ext cx="2712591" cy="903169"/>
              <a:chOff x="7590293" y="2161552"/>
              <a:chExt cx="2712591" cy="903169"/>
            </a:xfrm>
          </p:grpSpPr>
          <p:sp>
            <p:nvSpPr>
              <p:cNvPr id="46" name="TextBox 45">
                <a:extLst>
                  <a:ext uri="{FF2B5EF4-FFF2-40B4-BE49-F238E27FC236}">
                    <a16:creationId xmlns:a16="http://schemas.microsoft.com/office/drawing/2014/main" id="{8CAED8ED-0717-446A-9865-68CC3EF1D21A}"/>
                  </a:ext>
                </a:extLst>
              </p:cNvPr>
              <p:cNvSpPr txBox="1"/>
              <p:nvPr/>
            </p:nvSpPr>
            <p:spPr>
              <a:xfrm>
                <a:off x="7590293" y="2161552"/>
                <a:ext cx="2712591"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Business decisions</a:t>
                </a:r>
              </a:p>
            </p:txBody>
          </p:sp>
          <p:sp>
            <p:nvSpPr>
              <p:cNvPr id="47" name="TextBox 46">
                <a:extLst>
                  <a:ext uri="{FF2B5EF4-FFF2-40B4-BE49-F238E27FC236}">
                    <a16:creationId xmlns:a16="http://schemas.microsoft.com/office/drawing/2014/main" id="{F1F0D3B8-2C58-4C88-9E5B-270AD5DC2F8E}"/>
                  </a:ext>
                </a:extLst>
              </p:cNvPr>
              <p:cNvSpPr txBox="1"/>
              <p:nvPr/>
            </p:nvSpPr>
            <p:spPr>
              <a:xfrm>
                <a:off x="7590294" y="2541742"/>
                <a:ext cx="1922198"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Increase in sales?</a:t>
                </a:r>
              </a:p>
            </p:txBody>
          </p:sp>
        </p:grpSp>
      </p:grpSp>
      <p:grpSp>
        <p:nvGrpSpPr>
          <p:cNvPr id="56" name="Group 55">
            <a:extLst>
              <a:ext uri="{FF2B5EF4-FFF2-40B4-BE49-F238E27FC236}">
                <a16:creationId xmlns:a16="http://schemas.microsoft.com/office/drawing/2014/main" id="{D50E5C6E-782A-42F3-BB66-0ACD75013726}"/>
              </a:ext>
            </a:extLst>
          </p:cNvPr>
          <p:cNvGrpSpPr/>
          <p:nvPr/>
        </p:nvGrpSpPr>
        <p:grpSpPr>
          <a:xfrm>
            <a:off x="360413" y="2201208"/>
            <a:ext cx="637486" cy="819957"/>
            <a:chOff x="5744168" y="721753"/>
            <a:chExt cx="637576" cy="820073"/>
          </a:xfrm>
        </p:grpSpPr>
        <p:sp>
          <p:nvSpPr>
            <p:cNvPr id="57" name="Oval 56">
              <a:extLst>
                <a:ext uri="{FF2B5EF4-FFF2-40B4-BE49-F238E27FC236}">
                  <a16:creationId xmlns:a16="http://schemas.microsoft.com/office/drawing/2014/main" id="{8AE0D085-3DC7-413D-9B52-428BCA765CD7}"/>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736C0CC9-55D0-4BCD-9405-DB358E15AACA}"/>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59" name="Group 58">
            <a:extLst>
              <a:ext uri="{FF2B5EF4-FFF2-40B4-BE49-F238E27FC236}">
                <a16:creationId xmlns:a16="http://schemas.microsoft.com/office/drawing/2014/main" id="{0C102441-E652-4A6D-97A6-B07D9DEA54FD}"/>
              </a:ext>
            </a:extLst>
          </p:cNvPr>
          <p:cNvGrpSpPr/>
          <p:nvPr/>
        </p:nvGrpSpPr>
        <p:grpSpPr>
          <a:xfrm>
            <a:off x="358089" y="3153555"/>
            <a:ext cx="637486" cy="819957"/>
            <a:chOff x="5744168" y="721753"/>
            <a:chExt cx="637576" cy="820073"/>
          </a:xfrm>
        </p:grpSpPr>
        <p:sp>
          <p:nvSpPr>
            <p:cNvPr id="60" name="Oval 59">
              <a:extLst>
                <a:ext uri="{FF2B5EF4-FFF2-40B4-BE49-F238E27FC236}">
                  <a16:creationId xmlns:a16="http://schemas.microsoft.com/office/drawing/2014/main" id="{182379CC-A4CD-462B-92DC-F4B321018794}"/>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0DB7FA8F-1906-411B-BB68-1AB1761651E2}"/>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62" name="Group 61">
            <a:extLst>
              <a:ext uri="{FF2B5EF4-FFF2-40B4-BE49-F238E27FC236}">
                <a16:creationId xmlns:a16="http://schemas.microsoft.com/office/drawing/2014/main" id="{0109B724-409E-47A4-9231-A42D770151A5}"/>
              </a:ext>
            </a:extLst>
          </p:cNvPr>
          <p:cNvGrpSpPr/>
          <p:nvPr/>
        </p:nvGrpSpPr>
        <p:grpSpPr>
          <a:xfrm>
            <a:off x="355766" y="4268211"/>
            <a:ext cx="637486" cy="819957"/>
            <a:chOff x="5744168" y="721753"/>
            <a:chExt cx="637576" cy="820073"/>
          </a:xfrm>
        </p:grpSpPr>
        <p:sp>
          <p:nvSpPr>
            <p:cNvPr id="63" name="Oval 62">
              <a:extLst>
                <a:ext uri="{FF2B5EF4-FFF2-40B4-BE49-F238E27FC236}">
                  <a16:creationId xmlns:a16="http://schemas.microsoft.com/office/drawing/2014/main" id="{CBE31F52-B81B-491F-BA73-131419D5A8CF}"/>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C43622C4-B34B-4BD7-9A08-1585DC0E020F}"/>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65" name="Group 64">
            <a:extLst>
              <a:ext uri="{FF2B5EF4-FFF2-40B4-BE49-F238E27FC236}">
                <a16:creationId xmlns:a16="http://schemas.microsoft.com/office/drawing/2014/main" id="{F0F00DA3-BF6C-4BE5-9F15-FB2347B1B657}"/>
              </a:ext>
            </a:extLst>
          </p:cNvPr>
          <p:cNvGrpSpPr/>
          <p:nvPr/>
        </p:nvGrpSpPr>
        <p:grpSpPr>
          <a:xfrm>
            <a:off x="357259" y="5399706"/>
            <a:ext cx="637486" cy="819957"/>
            <a:chOff x="5744168" y="721753"/>
            <a:chExt cx="637576" cy="820073"/>
          </a:xfrm>
        </p:grpSpPr>
        <p:sp>
          <p:nvSpPr>
            <p:cNvPr id="66" name="Oval 65">
              <a:extLst>
                <a:ext uri="{FF2B5EF4-FFF2-40B4-BE49-F238E27FC236}">
                  <a16:creationId xmlns:a16="http://schemas.microsoft.com/office/drawing/2014/main" id="{C971DAB0-188D-4DFF-B135-9872C3D97D0E}"/>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F4189518-2B34-442D-B703-68F7BEA434A8}"/>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pic>
        <p:nvPicPr>
          <p:cNvPr id="68" name="Picture 67">
            <a:extLst>
              <a:ext uri="{FF2B5EF4-FFF2-40B4-BE49-F238E27FC236}">
                <a16:creationId xmlns:a16="http://schemas.microsoft.com/office/drawing/2014/main" id="{088C8678-8CA9-4FBE-8421-4C5039318549}"/>
              </a:ext>
            </a:extLst>
          </p:cNvPr>
          <p:cNvPicPr>
            <a:picLocks noChangeAspect="1"/>
          </p:cNvPicPr>
          <p:nvPr/>
        </p:nvPicPr>
        <p:blipFill rotWithShape="1">
          <a:blip r:embed="rId3"/>
          <a:srcRect l="11266" b="33156"/>
          <a:stretch/>
        </p:blipFill>
        <p:spPr>
          <a:xfrm>
            <a:off x="7572629" y="3945461"/>
            <a:ext cx="4441732" cy="2885665"/>
          </a:xfrm>
          <a:prstGeom prst="rect">
            <a:avLst/>
          </a:prstGeom>
        </p:spPr>
      </p:pic>
      <p:pic>
        <p:nvPicPr>
          <p:cNvPr id="69" name="Picture 68">
            <a:extLst>
              <a:ext uri="{FF2B5EF4-FFF2-40B4-BE49-F238E27FC236}">
                <a16:creationId xmlns:a16="http://schemas.microsoft.com/office/drawing/2014/main" id="{6507CD39-09C2-4140-9035-1A55E470A432}"/>
              </a:ext>
            </a:extLst>
          </p:cNvPr>
          <p:cNvPicPr>
            <a:picLocks noChangeAspect="1"/>
          </p:cNvPicPr>
          <p:nvPr/>
        </p:nvPicPr>
        <p:blipFill>
          <a:blip r:embed="rId4"/>
          <a:stretch>
            <a:fillRect/>
          </a:stretch>
        </p:blipFill>
        <p:spPr>
          <a:xfrm>
            <a:off x="5443935" y="5596432"/>
            <a:ext cx="2016197" cy="1246765"/>
          </a:xfrm>
          <a:prstGeom prst="rect">
            <a:avLst/>
          </a:prstGeom>
        </p:spPr>
      </p:pic>
    </p:spTree>
    <p:extLst>
      <p:ext uri="{BB962C8B-B14F-4D97-AF65-F5344CB8AC3E}">
        <p14:creationId xmlns:p14="http://schemas.microsoft.com/office/powerpoint/2010/main" val="4053187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0" y="-6152"/>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74" name="Bent Arrow 73"/>
          <p:cNvSpPr/>
          <p:nvPr/>
        </p:nvSpPr>
        <p:spPr bwMode="auto">
          <a:xfrm>
            <a:off x="1001800" y="2559035"/>
            <a:ext cx="1152315" cy="1522108"/>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Application Insights?</a:t>
            </a:r>
          </a:p>
        </p:txBody>
      </p:sp>
      <p:sp>
        <p:nvSpPr>
          <p:cNvPr id="38" name="Freeform 95"/>
          <p:cNvSpPr>
            <a:spLocks/>
          </p:cNvSpPr>
          <p:nvPr/>
        </p:nvSpPr>
        <p:spPr bwMode="auto">
          <a:xfrm flipH="1">
            <a:off x="51383" y="5595490"/>
            <a:ext cx="1493240" cy="9697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39" name="Freeform 95"/>
          <p:cNvSpPr>
            <a:spLocks/>
          </p:cNvSpPr>
          <p:nvPr/>
        </p:nvSpPr>
        <p:spPr bwMode="auto">
          <a:xfrm flipH="1">
            <a:off x="1544619" y="3343783"/>
            <a:ext cx="3325487" cy="121641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r>
              <a:rPr lang="en-US" sz="1600" spc="30" dirty="0">
                <a:solidFill>
                  <a:srgbClr val="404040"/>
                </a:solidFill>
              </a:rPr>
              <a:t>Telemetry is collected at each</a:t>
            </a:r>
            <a:r>
              <a:rPr lang="en-US" sz="1600" dirty="0">
                <a:solidFill>
                  <a:srgbClr val="404040"/>
                </a:solidFill>
              </a:rPr>
              <a:t> </a:t>
            </a:r>
            <a:r>
              <a:rPr lang="en-US" sz="1600" spc="-30" dirty="0">
                <a:solidFill>
                  <a:srgbClr val="404040"/>
                </a:solidFill>
              </a:rPr>
              <a:t>tier: mobile applications, server</a:t>
            </a:r>
            <a:r>
              <a:rPr lang="en-US" sz="1600" dirty="0">
                <a:solidFill>
                  <a:srgbClr val="404040"/>
                </a:solidFill>
              </a:rPr>
              <a:t> applications and browser</a:t>
            </a:r>
          </a:p>
          <a:p>
            <a:pPr defTabSz="932239">
              <a:defRPr/>
            </a:pPr>
            <a:endParaRPr lang="en-US" sz="1600" kern="0" dirty="0">
              <a:solidFill>
                <a:srgbClr val="404040"/>
              </a:solidFill>
            </a:endParaRPr>
          </a:p>
        </p:txBody>
      </p:sp>
      <p:sp>
        <p:nvSpPr>
          <p:cNvPr id="73" name="Rectangle 72"/>
          <p:cNvSpPr/>
          <p:nvPr/>
        </p:nvSpPr>
        <p:spPr>
          <a:xfrm>
            <a:off x="1544623" y="1542000"/>
            <a:ext cx="3056441" cy="360420"/>
          </a:xfrm>
          <a:prstGeom prst="rect">
            <a:avLst/>
          </a:prstGeom>
        </p:spPr>
        <p:txBody>
          <a:bodyPr wrap="square">
            <a:spAutoFit/>
          </a:bodyPr>
          <a:lstStyle/>
          <a:p>
            <a:pPr defTabSz="914367">
              <a:lnSpc>
                <a:spcPct val="120000"/>
              </a:lnSpc>
            </a:pPr>
            <a:endParaRPr lang="en-US" sz="1600" dirty="0">
              <a:solidFill>
                <a:srgbClr val="404040"/>
              </a:solidFill>
              <a:latin typeface="Segoe UI"/>
            </a:endParaRPr>
          </a:p>
        </p:txBody>
      </p:sp>
      <p:sp>
        <p:nvSpPr>
          <p:cNvPr id="75" name="Rectangle 74"/>
          <p:cNvSpPr/>
          <p:nvPr/>
        </p:nvSpPr>
        <p:spPr>
          <a:xfrm>
            <a:off x="821487" y="2804272"/>
            <a:ext cx="4506651" cy="143154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328139" y="4440812"/>
            <a:ext cx="2699238" cy="1246816"/>
          </a:xfrm>
          <a:prstGeom prst="rect">
            <a:avLst/>
          </a:prstGeom>
        </p:spPr>
        <p:txBody>
          <a:bodyPr wrap="square">
            <a:spAutoFit/>
          </a:bodyPr>
          <a:lstStyle/>
          <a:p>
            <a:pPr defTabSz="932563">
              <a:lnSpc>
                <a:spcPct val="120000"/>
              </a:lnSpc>
            </a:pPr>
            <a:r>
              <a:rPr lang="en-US" sz="1600" dirty="0">
                <a:solidFill>
                  <a:srgbClr val="404040"/>
                </a:solidFill>
                <a:latin typeface="Segoe UI"/>
              </a:rPr>
              <a:t>Telemetry arrives in the Application Insights service in the cloud where it is processed &amp; stored</a:t>
            </a:r>
          </a:p>
        </p:txBody>
      </p:sp>
      <p:sp>
        <p:nvSpPr>
          <p:cNvPr id="110" name="Rectangle 109"/>
          <p:cNvSpPr/>
          <p:nvPr/>
        </p:nvSpPr>
        <p:spPr>
          <a:xfrm>
            <a:off x="7789986" y="3083303"/>
            <a:ext cx="982072" cy="1522108"/>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188405" y="4395091"/>
            <a:ext cx="2162499" cy="45719"/>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0" name="Freeform 95"/>
          <p:cNvSpPr>
            <a:spLocks/>
          </p:cNvSpPr>
          <p:nvPr/>
        </p:nvSpPr>
        <p:spPr bwMode="auto">
          <a:xfrm flipH="1">
            <a:off x="684353" y="4560201"/>
            <a:ext cx="2542915" cy="16514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3" tIns="46616" rIns="93233" bIns="46616" numCol="1" anchor="ctr" anchorCtr="0" compatLnSpc="1">
            <a:prstTxWarp prst="textNoShape">
              <a:avLst/>
            </a:prstTxWarp>
          </a:bodyPr>
          <a:lstStyle/>
          <a:p>
            <a:pPr algn="ctr" defTabSz="932239">
              <a:defRPr/>
            </a:pPr>
            <a:endParaRPr lang="en-US" sz="2400" kern="0" dirty="0">
              <a:solidFill>
                <a:srgbClr val="404040"/>
              </a:solidFill>
              <a:latin typeface="Segoe UI"/>
            </a:endParaRPr>
          </a:p>
        </p:txBody>
      </p:sp>
      <p:grpSp>
        <p:nvGrpSpPr>
          <p:cNvPr id="51" name="Group 50"/>
          <p:cNvGrpSpPr/>
          <p:nvPr/>
        </p:nvGrpSpPr>
        <p:grpSpPr>
          <a:xfrm>
            <a:off x="9355014" y="5417651"/>
            <a:ext cx="2834535" cy="1439862"/>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78" name="Rectangle 77"/>
          <p:cNvSpPr/>
          <p:nvPr/>
        </p:nvSpPr>
        <p:spPr>
          <a:xfrm>
            <a:off x="4545568" y="3895544"/>
            <a:ext cx="976428" cy="1522108"/>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51" y="5069900"/>
            <a:ext cx="2172803" cy="1715370"/>
          </a:xfrm>
          <a:prstGeom prst="rect">
            <a:avLst/>
          </a:prstGeom>
        </p:spPr>
      </p:pic>
      <p:sp>
        <p:nvSpPr>
          <p:cNvPr id="46" name="Freeform 95">
            <a:extLst>
              <a:ext uri="{FF2B5EF4-FFF2-40B4-BE49-F238E27FC236}">
                <a16:creationId xmlns:a16="http://schemas.microsoft.com/office/drawing/2014/main" id="{0D47DA00-523C-4121-A0DC-FFF9A0BFD71A}"/>
              </a:ext>
            </a:extLst>
          </p:cNvPr>
          <p:cNvSpPr>
            <a:spLocks/>
          </p:cNvSpPr>
          <p:nvPr/>
        </p:nvSpPr>
        <p:spPr bwMode="auto">
          <a:xfrm flipH="1">
            <a:off x="355766" y="825331"/>
            <a:ext cx="11578052" cy="152210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3200" spc="30" dirty="0">
              <a:solidFill>
                <a:srgbClr val="404040"/>
              </a:solidFill>
            </a:endParaRPr>
          </a:p>
          <a:p>
            <a:pPr defTabSz="932239">
              <a:defRPr/>
            </a:pPr>
            <a:r>
              <a:rPr lang="en-US" sz="3200" spc="30" dirty="0">
                <a:solidFill>
                  <a:srgbClr val="404040"/>
                </a:solidFill>
              </a:rPr>
              <a:t>“Application Insights is an extensible Application Performance</a:t>
            </a:r>
          </a:p>
          <a:p>
            <a:pPr defTabSz="932239">
              <a:defRPr/>
            </a:pPr>
            <a:r>
              <a:rPr lang="en-US" sz="3200" spc="30" dirty="0">
                <a:solidFill>
                  <a:srgbClr val="404040"/>
                </a:solidFill>
              </a:rPr>
              <a:t>Management (APM) service for web developers on multiple</a:t>
            </a:r>
          </a:p>
          <a:p>
            <a:pPr defTabSz="932239">
              <a:defRPr/>
            </a:pPr>
            <a:r>
              <a:rPr lang="en-US" sz="3200" spc="30" dirty="0">
                <a:solidFill>
                  <a:srgbClr val="404040"/>
                </a:solidFill>
              </a:rPr>
              <a:t>Platforms”.</a:t>
            </a:r>
            <a:endParaRPr lang="en-US" sz="3200" kern="0" dirty="0">
              <a:solidFill>
                <a:srgbClr val="404040"/>
              </a:solidFill>
            </a:endParaRPr>
          </a:p>
        </p:txBody>
      </p:sp>
      <p:sp>
        <p:nvSpPr>
          <p:cNvPr id="48" name="Rectangle 47">
            <a:extLst>
              <a:ext uri="{FF2B5EF4-FFF2-40B4-BE49-F238E27FC236}">
                <a16:creationId xmlns:a16="http://schemas.microsoft.com/office/drawing/2014/main" id="{3280D03B-A3A6-4688-97E5-4D7551D965C4}"/>
              </a:ext>
            </a:extLst>
          </p:cNvPr>
          <p:cNvSpPr/>
          <p:nvPr/>
        </p:nvSpPr>
        <p:spPr>
          <a:xfrm>
            <a:off x="8601134" y="3680283"/>
            <a:ext cx="3112206" cy="951351"/>
          </a:xfrm>
          <a:prstGeom prst="rect">
            <a:avLst/>
          </a:prstGeom>
        </p:spPr>
        <p:txBody>
          <a:bodyPr wrap="square">
            <a:spAutoFit/>
          </a:bodyPr>
          <a:lstStyle/>
          <a:p>
            <a:pPr defTabSz="932563">
              <a:lnSpc>
                <a:spcPct val="120000"/>
              </a:lnSpc>
            </a:pPr>
            <a:r>
              <a:rPr lang="en-US" sz="1600" dirty="0">
                <a:solidFill>
                  <a:srgbClr val="404040"/>
                </a:solidFill>
              </a:rPr>
              <a:t>Get a 360° view of the application including availability, performance and usage patterns</a:t>
            </a:r>
          </a:p>
        </p:txBody>
      </p:sp>
    </p:spTree>
    <p:extLst>
      <p:ext uri="{BB962C8B-B14F-4D97-AF65-F5344CB8AC3E}">
        <p14:creationId xmlns:p14="http://schemas.microsoft.com/office/powerpoint/2010/main" val="1172188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10B5-DA6F-4608-800D-E2228476B0D9}"/>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CEC50099-C1B4-47F5-960D-009736425058}"/>
              </a:ext>
            </a:extLst>
          </p:cNvPr>
          <p:cNvSpPr/>
          <p:nvPr/>
        </p:nvSpPr>
        <p:spPr bwMode="auto">
          <a:xfrm>
            <a:off x="0" y="-6152"/>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 name="Title 1">
            <a:extLst>
              <a:ext uri="{FF2B5EF4-FFF2-40B4-BE49-F238E27FC236}">
                <a16:creationId xmlns:a16="http://schemas.microsoft.com/office/drawing/2014/main" id="{68F16389-20BF-4587-99BE-72D21A7297A9}"/>
              </a:ext>
            </a:extLst>
          </p:cNvPr>
          <p:cNvSpPr txBox="1">
            <a:spLocks/>
          </p:cNvSpPr>
          <p:nvPr/>
        </p:nvSpPr>
        <p:spPr>
          <a:xfrm>
            <a:off x="180394" y="175236"/>
            <a:ext cx="11655840" cy="899537"/>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705" dirty="0">
                <a:solidFill>
                  <a:schemeClr val="tx1"/>
                </a:solidFill>
              </a:rPr>
              <a:t>How it works?</a:t>
            </a:r>
          </a:p>
        </p:txBody>
      </p:sp>
      <p:pic>
        <p:nvPicPr>
          <p:cNvPr id="6" name="Picture 5">
            <a:extLst>
              <a:ext uri="{FF2B5EF4-FFF2-40B4-BE49-F238E27FC236}">
                <a16:creationId xmlns:a16="http://schemas.microsoft.com/office/drawing/2014/main" id="{C16907DE-C44F-4BF4-B8ED-7E5F0D39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737" y="946484"/>
            <a:ext cx="10475495" cy="5470358"/>
          </a:xfrm>
          <a:prstGeom prst="rect">
            <a:avLst/>
          </a:prstGeom>
        </p:spPr>
      </p:pic>
    </p:spTree>
    <p:extLst>
      <p:ext uri="{BB962C8B-B14F-4D97-AF65-F5344CB8AC3E}">
        <p14:creationId xmlns:p14="http://schemas.microsoft.com/office/powerpoint/2010/main" val="42908816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04523" y="1000502"/>
            <a:ext cx="637486" cy="819957"/>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TextBox 485"/>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sp>
        <p:nvSpPr>
          <p:cNvPr id="2" name="Title 1"/>
          <p:cNvSpPr>
            <a:spLocks noGrp="1"/>
          </p:cNvSpPr>
          <p:nvPr>
            <p:ph type="title" idx="4294967295"/>
          </p:nvPr>
        </p:nvSpPr>
        <p:spPr>
          <a:xfrm>
            <a:off x="536575" y="288925"/>
            <a:ext cx="11655425" cy="900113"/>
          </a:xfrm>
          <a:prstGeom prst="rect">
            <a:avLst/>
          </a:prstGeom>
        </p:spPr>
        <p:txBody>
          <a:bodyPr/>
          <a:lstStyle/>
          <a:p>
            <a:r>
              <a:rPr lang="en-US" dirty="0">
                <a:solidFill>
                  <a:schemeClr val="tx1"/>
                </a:solidFill>
              </a:rPr>
              <a:t>Sources of Telemetry</a:t>
            </a:r>
          </a:p>
        </p:txBody>
      </p:sp>
      <p:sp>
        <p:nvSpPr>
          <p:cNvPr id="377" name="Rounded Rectangle 376"/>
          <p:cNvSpPr/>
          <p:nvPr/>
        </p:nvSpPr>
        <p:spPr bwMode="auto">
          <a:xfrm>
            <a:off x="3850512" y="5178205"/>
            <a:ext cx="2517571" cy="922476"/>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a:t>
            </a:r>
          </a:p>
        </p:txBody>
      </p:sp>
      <p:sp>
        <p:nvSpPr>
          <p:cNvPr id="378" name="Rectangle 377"/>
          <p:cNvSpPr/>
          <p:nvPr/>
        </p:nvSpPr>
        <p:spPr bwMode="auto">
          <a:xfrm>
            <a:off x="3850512" y="4542555"/>
            <a:ext cx="2517571" cy="55488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platform</a:t>
            </a:r>
          </a:p>
        </p:txBody>
      </p:sp>
      <p:sp>
        <p:nvSpPr>
          <p:cNvPr id="381" name="Rectangle 380"/>
          <p:cNvSpPr/>
          <p:nvPr/>
        </p:nvSpPr>
        <p:spPr bwMode="auto">
          <a:xfrm>
            <a:off x="3850511" y="3123893"/>
            <a:ext cx="2517570" cy="133789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a:t>
            </a:r>
          </a:p>
        </p:txBody>
      </p:sp>
      <p:grpSp>
        <p:nvGrpSpPr>
          <p:cNvPr id="11" name="Group 10"/>
          <p:cNvGrpSpPr/>
          <p:nvPr/>
        </p:nvGrpSpPr>
        <p:grpSpPr>
          <a:xfrm>
            <a:off x="7519962" y="870296"/>
            <a:ext cx="4460410" cy="5255166"/>
            <a:chOff x="7394750" y="455559"/>
            <a:chExt cx="4461043" cy="5255911"/>
          </a:xfrm>
        </p:grpSpPr>
        <p:grpSp>
          <p:nvGrpSpPr>
            <p:cNvPr id="4" name="Group 3"/>
            <p:cNvGrpSpPr/>
            <p:nvPr/>
          </p:nvGrpSpPr>
          <p:grpSpPr>
            <a:xfrm>
              <a:off x="7404275" y="455559"/>
              <a:ext cx="3358228" cy="1124763"/>
              <a:chOff x="7590294" y="801789"/>
              <a:chExt cx="3358228" cy="1124763"/>
            </a:xfrm>
          </p:grpSpPr>
          <p:sp>
            <p:nvSpPr>
              <p:cNvPr id="487" name="TextBox 486"/>
              <p:cNvSpPr txBox="1"/>
              <p:nvPr/>
            </p:nvSpPr>
            <p:spPr>
              <a:xfrm>
                <a:off x="7590294" y="801789"/>
                <a:ext cx="3290945" cy="640416"/>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Outside-in monitoring</a:t>
                </a:r>
              </a:p>
            </p:txBody>
          </p:sp>
          <p:sp>
            <p:nvSpPr>
              <p:cNvPr id="488" name="TextBox 487"/>
              <p:cNvSpPr txBox="1"/>
              <p:nvPr/>
            </p:nvSpPr>
            <p:spPr>
              <a:xfrm>
                <a:off x="7590294" y="1181979"/>
                <a:ext cx="3358228" cy="744573"/>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URL pings and web tests from 16</a:t>
                </a:r>
                <a:br>
                  <a:rPr lang="en-US" sz="1600" kern="0" dirty="0">
                    <a:solidFill>
                      <a:srgbClr val="404040"/>
                    </a:solidFill>
                    <a:latin typeface="Segoe UI"/>
                  </a:rPr>
                </a:br>
                <a:r>
                  <a:rPr lang="en-US" sz="1600" kern="0" dirty="0">
                    <a:solidFill>
                      <a:srgbClr val="404040"/>
                    </a:solidFill>
                    <a:latin typeface="Segoe UI"/>
                  </a:rPr>
                  <a:t>global points of presence</a:t>
                </a:r>
              </a:p>
            </p:txBody>
          </p:sp>
        </p:grpSp>
        <p:grpSp>
          <p:nvGrpSpPr>
            <p:cNvPr id="6" name="Group 5"/>
            <p:cNvGrpSpPr/>
            <p:nvPr/>
          </p:nvGrpSpPr>
          <p:grpSpPr>
            <a:xfrm>
              <a:off x="7404275" y="1612334"/>
              <a:ext cx="3606736" cy="907562"/>
              <a:chOff x="7590294" y="2161552"/>
              <a:chExt cx="3606736" cy="907562"/>
            </a:xfrm>
          </p:grpSpPr>
          <p:sp>
            <p:nvSpPr>
              <p:cNvPr id="499" name="TextBox 498"/>
              <p:cNvSpPr txBox="1"/>
              <p:nvPr/>
            </p:nvSpPr>
            <p:spPr>
              <a:xfrm>
                <a:off x="7590294" y="2161552"/>
                <a:ext cx="3526586"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user behavior</a:t>
                </a:r>
              </a:p>
            </p:txBody>
          </p:sp>
          <p:sp>
            <p:nvSpPr>
              <p:cNvPr id="500" name="TextBox 499"/>
              <p:cNvSpPr txBox="1"/>
              <p:nvPr/>
            </p:nvSpPr>
            <p:spPr>
              <a:xfrm>
                <a:off x="7590294" y="2541742"/>
                <a:ext cx="3606736"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How is the application being used?</a:t>
                </a:r>
              </a:p>
            </p:txBody>
          </p:sp>
        </p:grpSp>
        <p:grpSp>
          <p:nvGrpSpPr>
            <p:cNvPr id="501" name="Group 500"/>
            <p:cNvGrpSpPr/>
            <p:nvPr/>
          </p:nvGrpSpPr>
          <p:grpSpPr>
            <a:xfrm>
              <a:off x="7404275" y="2547510"/>
              <a:ext cx="4103667" cy="1133585"/>
              <a:chOff x="7590294" y="2161552"/>
              <a:chExt cx="4103667" cy="1133585"/>
            </a:xfrm>
          </p:grpSpPr>
          <p:sp>
            <p:nvSpPr>
              <p:cNvPr id="502" name="TextBox 501"/>
              <p:cNvSpPr txBox="1"/>
              <p:nvPr/>
            </p:nvSpPr>
            <p:spPr>
              <a:xfrm>
                <a:off x="7590294" y="2161552"/>
                <a:ext cx="4103667"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Developer traces and events</a:t>
                </a:r>
              </a:p>
            </p:txBody>
          </p:sp>
          <p:sp>
            <p:nvSpPr>
              <p:cNvPr id="503" name="TextBox 502"/>
              <p:cNvSpPr txBox="1"/>
              <p:nvPr/>
            </p:nvSpPr>
            <p:spPr>
              <a:xfrm>
                <a:off x="7590294" y="2541742"/>
                <a:ext cx="3843981"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Whatever the developer would like to</a:t>
                </a:r>
                <a:br>
                  <a:rPr lang="en-US" sz="1600" kern="0" dirty="0">
                    <a:solidFill>
                      <a:srgbClr val="404040"/>
                    </a:solidFill>
                    <a:latin typeface="Segoe UI"/>
                  </a:rPr>
                </a:br>
                <a:r>
                  <a:rPr lang="en-US" sz="1600" kern="0" dirty="0">
                    <a:solidFill>
                      <a:srgbClr val="404040"/>
                    </a:solidFill>
                    <a:latin typeface="Segoe UI"/>
                  </a:rPr>
                  <a:t>send to Application Insights</a:t>
                </a:r>
              </a:p>
            </p:txBody>
          </p:sp>
        </p:grpSp>
        <p:grpSp>
          <p:nvGrpSpPr>
            <p:cNvPr id="504" name="Group 503"/>
            <p:cNvGrpSpPr/>
            <p:nvPr/>
          </p:nvGrpSpPr>
          <p:grpSpPr>
            <a:xfrm>
              <a:off x="7404275" y="3704285"/>
              <a:ext cx="4451518" cy="1133585"/>
              <a:chOff x="7590294" y="2161552"/>
              <a:chExt cx="4451518" cy="1133585"/>
            </a:xfrm>
          </p:grpSpPr>
          <p:sp>
            <p:nvSpPr>
              <p:cNvPr id="505" name="TextBox 504"/>
              <p:cNvSpPr txBox="1"/>
              <p:nvPr/>
            </p:nvSpPr>
            <p:spPr>
              <a:xfrm>
                <a:off x="7590294" y="2161552"/>
                <a:ext cx="4406634"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application behavior</a:t>
                </a:r>
              </a:p>
            </p:txBody>
          </p:sp>
          <p:sp>
            <p:nvSpPr>
              <p:cNvPr id="506" name="TextBox 505"/>
              <p:cNvSpPr txBox="1"/>
              <p:nvPr/>
            </p:nvSpPr>
            <p:spPr>
              <a:xfrm>
                <a:off x="7590294" y="2541742"/>
                <a:ext cx="4451518"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No coding required – service dependencies,</a:t>
                </a:r>
                <a:br>
                  <a:rPr lang="en-US" sz="1600" kern="0" dirty="0">
                    <a:solidFill>
                      <a:srgbClr val="404040"/>
                    </a:solidFill>
                    <a:latin typeface="Segoe UI"/>
                  </a:rPr>
                </a:br>
                <a:r>
                  <a:rPr lang="en-US" sz="1600" kern="0" dirty="0">
                    <a:solidFill>
                      <a:srgbClr val="404040"/>
                    </a:solidFill>
                    <a:latin typeface="Segoe UI"/>
                  </a:rPr>
                  <a:t>queries, response time, exceptions, logs, etc.</a:t>
                </a:r>
              </a:p>
            </p:txBody>
          </p:sp>
        </p:grpSp>
        <p:grpSp>
          <p:nvGrpSpPr>
            <p:cNvPr id="507" name="Group 506"/>
            <p:cNvGrpSpPr/>
            <p:nvPr/>
          </p:nvGrpSpPr>
          <p:grpSpPr>
            <a:xfrm>
              <a:off x="7394750" y="4803908"/>
              <a:ext cx="3887261" cy="907562"/>
              <a:chOff x="7590294" y="2161552"/>
              <a:chExt cx="3887261" cy="907562"/>
            </a:xfrm>
          </p:grpSpPr>
          <p:sp>
            <p:nvSpPr>
              <p:cNvPr id="508" name="TextBox 507"/>
              <p:cNvSpPr txBox="1"/>
              <p:nvPr/>
            </p:nvSpPr>
            <p:spPr>
              <a:xfrm>
                <a:off x="7590294" y="2161552"/>
                <a:ext cx="3887261"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Infrastructure performance</a:t>
                </a:r>
              </a:p>
            </p:txBody>
          </p:sp>
          <p:sp>
            <p:nvSpPr>
              <p:cNvPr id="509" name="TextBox 508"/>
              <p:cNvSpPr txBox="1"/>
              <p:nvPr/>
            </p:nvSpPr>
            <p:spPr>
              <a:xfrm>
                <a:off x="7590294" y="2541742"/>
                <a:ext cx="3122630"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System performance counters</a:t>
                </a:r>
              </a:p>
            </p:txBody>
          </p:sp>
        </p:grpSp>
      </p:grpSp>
      <p:grpSp>
        <p:nvGrpSpPr>
          <p:cNvPr id="673" name="Group 672"/>
          <p:cNvGrpSpPr/>
          <p:nvPr/>
        </p:nvGrpSpPr>
        <p:grpSpPr>
          <a:xfrm>
            <a:off x="755019" y="1338334"/>
            <a:ext cx="2775388" cy="4743299"/>
            <a:chOff x="476448" y="1519013"/>
            <a:chExt cx="2775781" cy="4743972"/>
          </a:xfrm>
        </p:grpSpPr>
        <p:cxnSp>
          <p:nvCxnSpPr>
            <p:cNvPr id="672" name="Straight Connector 671"/>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9" name="Right Arrow 648"/>
            <p:cNvSpPr/>
            <p:nvPr/>
          </p:nvSpPr>
          <p:spPr bwMode="auto">
            <a:xfrm>
              <a:off x="1266906" y="3320791"/>
              <a:ext cx="793996" cy="457252"/>
            </a:xfrm>
            <a:prstGeom prst="rightArrow">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gradFill>
                  <a:gsLst>
                    <a:gs pos="0">
                      <a:srgbClr val="FFFFFF"/>
                    </a:gs>
                    <a:gs pos="100000">
                      <a:srgbClr val="FFFFFF"/>
                    </a:gs>
                  </a:gsLst>
                  <a:lin ang="5400000" scaled="0"/>
                </a:gradFill>
                <a:latin typeface="Segoe UI"/>
              </a:endParaRPr>
            </a:p>
          </p:txBody>
        </p:sp>
        <p:grpSp>
          <p:nvGrpSpPr>
            <p:cNvPr id="17" name="Group 16"/>
            <p:cNvGrpSpPr/>
            <p:nvPr/>
          </p:nvGrpSpPr>
          <p:grpSpPr>
            <a:xfrm>
              <a:off x="476448" y="1519013"/>
              <a:ext cx="2775781" cy="1071319"/>
              <a:chOff x="367590" y="2017942"/>
              <a:chExt cx="2775781" cy="1071319"/>
            </a:xfrm>
          </p:grpSpPr>
          <p:pic>
            <p:nvPicPr>
              <p:cNvPr id="594" name="Picture 593"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602" name="Group 601"/>
              <p:cNvGrpSpPr/>
              <p:nvPr/>
            </p:nvGrpSpPr>
            <p:grpSpPr>
              <a:xfrm>
                <a:off x="1118303" y="2633636"/>
                <a:ext cx="1824166" cy="455625"/>
                <a:chOff x="336253" y="5273196"/>
                <a:chExt cx="1824166" cy="455625"/>
              </a:xfrm>
            </p:grpSpPr>
            <p:pic>
              <p:nvPicPr>
                <p:cNvPr id="603" name="Picture 602"/>
                <p:cNvPicPr>
                  <a:picLocks noChangeAspect="1"/>
                </p:cNvPicPr>
                <p:nvPr/>
              </p:nvPicPr>
              <p:blipFill>
                <a:blip r:embed="rId6"/>
                <a:stretch>
                  <a:fillRect/>
                </a:stretch>
              </p:blipFill>
              <p:spPr>
                <a:xfrm>
                  <a:off x="336253" y="5273196"/>
                  <a:ext cx="591185" cy="335005"/>
                </a:xfrm>
                <a:prstGeom prst="rect">
                  <a:avLst/>
                </a:prstGeom>
              </p:spPr>
            </p:pic>
            <p:pic>
              <p:nvPicPr>
                <p:cNvPr id="604" name="Picture 603"/>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605" name="Picture 604"/>
                <p:cNvPicPr>
                  <a:picLocks noChangeAspect="1"/>
                </p:cNvPicPr>
                <p:nvPr/>
              </p:nvPicPr>
              <p:blipFill>
                <a:blip r:embed="rId8"/>
                <a:stretch>
                  <a:fillRect/>
                </a:stretch>
              </p:blipFill>
              <p:spPr>
                <a:xfrm>
                  <a:off x="1042531" y="5273196"/>
                  <a:ext cx="488108" cy="302162"/>
                </a:xfrm>
                <a:prstGeom prst="rect">
                  <a:avLst/>
                </a:prstGeom>
              </p:spPr>
            </p:pic>
          </p:grpSp>
          <p:pic>
            <p:nvPicPr>
              <p:cNvPr id="606" name="Picture 605"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607" name="Picture 606"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608" name="Picture 607"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grpSp>
          <p:nvGrpSpPr>
            <p:cNvPr id="18" name="Group 17"/>
            <p:cNvGrpSpPr/>
            <p:nvPr/>
          </p:nvGrpSpPr>
          <p:grpSpPr>
            <a:xfrm>
              <a:off x="623494" y="4243960"/>
              <a:ext cx="2459456" cy="750294"/>
              <a:chOff x="661002" y="4082035"/>
              <a:chExt cx="2459456" cy="750294"/>
            </a:xfrm>
          </p:grpSpPr>
          <p:pic>
            <p:nvPicPr>
              <p:cNvPr id="610" name="Picture 609"/>
              <p:cNvPicPr>
                <a:picLocks noChangeAspect="1"/>
              </p:cNvPicPr>
              <p:nvPr/>
            </p:nvPicPr>
            <p:blipFill>
              <a:blip r:embed="rId9"/>
              <a:stretch>
                <a:fillRect/>
              </a:stretch>
            </p:blipFill>
            <p:spPr>
              <a:xfrm>
                <a:off x="661002" y="4082035"/>
                <a:ext cx="1213332" cy="750294"/>
              </a:xfrm>
              <a:prstGeom prst="rect">
                <a:avLst/>
              </a:prstGeom>
            </p:spPr>
          </p:pic>
          <p:pic>
            <p:nvPicPr>
              <p:cNvPr id="611" name="Picture 610"/>
              <p:cNvPicPr>
                <a:picLocks noChangeAspect="1"/>
              </p:cNvPicPr>
              <p:nvPr/>
            </p:nvPicPr>
            <p:blipFill>
              <a:blip r:embed="rId9"/>
              <a:stretch>
                <a:fillRect/>
              </a:stretch>
            </p:blipFill>
            <p:spPr>
              <a:xfrm>
                <a:off x="1907126" y="4082035"/>
                <a:ext cx="1213332" cy="750294"/>
              </a:xfrm>
              <a:prstGeom prst="rect">
                <a:avLst/>
              </a:prstGeom>
            </p:spPr>
          </p:pic>
        </p:grpSp>
        <p:pic>
          <p:nvPicPr>
            <p:cNvPr id="612" name="Picture 611"/>
            <p:cNvPicPr>
              <a:picLocks noChangeAspect="1"/>
            </p:cNvPicPr>
            <p:nvPr/>
          </p:nvPicPr>
          <p:blipFill rotWithShape="1">
            <a:blip r:embed="rId9"/>
            <a:srcRect r="67734"/>
            <a:stretch/>
          </p:blipFill>
          <p:spPr>
            <a:xfrm>
              <a:off x="797071" y="3085633"/>
              <a:ext cx="483988" cy="927568"/>
            </a:xfrm>
            <a:prstGeom prst="rect">
              <a:avLst/>
            </a:prstGeom>
          </p:spPr>
        </p:pic>
        <p:grpSp>
          <p:nvGrpSpPr>
            <p:cNvPr id="621" name="Group 620"/>
            <p:cNvGrpSpPr/>
            <p:nvPr/>
          </p:nvGrpSpPr>
          <p:grpSpPr>
            <a:xfrm>
              <a:off x="2118273" y="3231917"/>
              <a:ext cx="439738" cy="635000"/>
              <a:chOff x="2047875" y="3259138"/>
              <a:chExt cx="439738" cy="635000"/>
            </a:xfrm>
          </p:grpSpPr>
          <p:sp>
            <p:nvSpPr>
              <p:cNvPr id="20" name="AutoShape 3"/>
              <p:cNvSpPr>
                <a:spLocks noChangeAspect="1" noChangeArrowheads="1" noTextEdit="1"/>
              </p:cNvSpPr>
              <p:nvPr/>
            </p:nvSpPr>
            <p:spPr bwMode="auto">
              <a:xfrm>
                <a:off x="2047875" y="3259138"/>
                <a:ext cx="4397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1" name="Freeform 5"/>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2" name="Freeform 6"/>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3" name="Oval 7"/>
              <p:cNvSpPr>
                <a:spLocks noChangeArrowheads="1"/>
              </p:cNvSpPr>
              <p:nvPr/>
            </p:nvSpPr>
            <p:spPr bwMode="auto">
              <a:xfrm>
                <a:off x="2051050" y="3259138"/>
                <a:ext cx="433388" cy="246063"/>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4" name="Freeform 8"/>
              <p:cNvSpPr>
                <a:spLocks/>
              </p:cNvSpPr>
              <p:nvPr/>
            </p:nvSpPr>
            <p:spPr bwMode="auto">
              <a:xfrm>
                <a:off x="2085975" y="3284538"/>
                <a:ext cx="363538" cy="114300"/>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5" name="Freeform 9"/>
              <p:cNvSpPr>
                <a:spLocks/>
              </p:cNvSpPr>
              <p:nvPr/>
            </p:nvSpPr>
            <p:spPr bwMode="auto">
              <a:xfrm>
                <a:off x="2093913" y="3333751"/>
                <a:ext cx="347663" cy="130175"/>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cxnSp>
          <p:nvCxnSpPr>
            <p:cNvPr id="629" name="Elbow Connector 628"/>
            <p:cNvCxnSpPr>
              <a:stCxn id="612" idx="0"/>
              <a:endCxn id="603"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Elbow Connector 630"/>
            <p:cNvCxnSpPr>
              <a:stCxn id="16"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endCxn id="605"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Elbow Connector 651"/>
            <p:cNvCxnSpPr>
              <a:stCxn id="612" idx="2"/>
            </p:cNvCxnSpPr>
            <p:nvPr/>
          </p:nvCxnSpPr>
          <p:spPr>
            <a:xfrm rot="16200000" flipH="1">
              <a:off x="1891214" y="3161051"/>
              <a:ext cx="131290" cy="1835589"/>
            </a:xfrm>
            <a:prstGeom prst="bentConnector2">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9" name="Picture 608"/>
            <p:cNvPicPr>
              <a:picLocks noChangeAspect="1"/>
            </p:cNvPicPr>
            <p:nvPr/>
          </p:nvPicPr>
          <p:blipFill>
            <a:blip r:embed="rId9"/>
            <a:stretch>
              <a:fillRect/>
            </a:stretch>
          </p:blipFill>
          <p:spPr>
            <a:xfrm>
              <a:off x="1013469" y="5226380"/>
              <a:ext cx="1676338" cy="1036605"/>
            </a:xfrm>
            <a:prstGeom prst="rect">
              <a:avLst/>
            </a:prstGeom>
          </p:spPr>
        </p:pic>
      </p:grpSp>
      <p:pic>
        <p:nvPicPr>
          <p:cNvPr id="682" name="Picture 681" descr="pers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128" y="1669472"/>
            <a:ext cx="1860339" cy="1437534"/>
          </a:xfrm>
          <a:prstGeom prst="rect">
            <a:avLst/>
          </a:prstGeom>
        </p:spPr>
      </p:pic>
      <p:pic>
        <p:nvPicPr>
          <p:cNvPr id="683" name="Picture 682"/>
          <p:cNvPicPr>
            <a:picLocks noChangeAspect="1"/>
          </p:cNvPicPr>
          <p:nvPr/>
        </p:nvPicPr>
        <p:blipFill>
          <a:blip r:embed="rId11"/>
          <a:stretch>
            <a:fillRect/>
          </a:stretch>
        </p:blipFill>
        <p:spPr>
          <a:xfrm>
            <a:off x="2402484" y="2874319"/>
            <a:ext cx="731588" cy="964366"/>
          </a:xfrm>
          <a:prstGeom prst="rect">
            <a:avLst/>
          </a:prstGeom>
        </p:spPr>
      </p:pic>
      <p:grpSp>
        <p:nvGrpSpPr>
          <p:cNvPr id="76" name="Group 75"/>
          <p:cNvGrpSpPr/>
          <p:nvPr/>
        </p:nvGrpSpPr>
        <p:grpSpPr>
          <a:xfrm>
            <a:off x="6801148" y="2126937"/>
            <a:ext cx="637486" cy="819957"/>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79" name="Group 78"/>
          <p:cNvGrpSpPr/>
          <p:nvPr/>
        </p:nvGrpSpPr>
        <p:grpSpPr>
          <a:xfrm>
            <a:off x="6798824" y="3079284"/>
            <a:ext cx="637486" cy="819957"/>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82" name="Group 81"/>
          <p:cNvGrpSpPr/>
          <p:nvPr/>
        </p:nvGrpSpPr>
        <p:grpSpPr>
          <a:xfrm>
            <a:off x="6796501" y="4193940"/>
            <a:ext cx="637486" cy="819957"/>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TextBox 83"/>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85" name="Group 84"/>
          <p:cNvGrpSpPr/>
          <p:nvPr/>
        </p:nvGrpSpPr>
        <p:grpSpPr>
          <a:xfrm>
            <a:off x="6797994" y="5325435"/>
            <a:ext cx="637486" cy="819957"/>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spTree>
    <p:extLst>
      <p:ext uri="{BB962C8B-B14F-4D97-AF65-F5344CB8AC3E}">
        <p14:creationId xmlns:p14="http://schemas.microsoft.com/office/powerpoint/2010/main" val="26877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solidFill>
                  <a:schemeClr val="tx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785" y="1388670"/>
            <a:ext cx="2390466" cy="2390466"/>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787756" y="5193873"/>
            <a:ext cx="1293704" cy="129370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1284" y="4680596"/>
            <a:ext cx="1337329" cy="1337329"/>
          </a:xfrm>
          <a:prstGeom prst="rect">
            <a:avLst/>
          </a:prstGeom>
        </p:spPr>
      </p:pic>
      <p:pic>
        <p:nvPicPr>
          <p:cNvPr id="9" name="Picture 8" descr="http://thomasborzecki.ca/content/tutorials/images/php-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38327" y="4822705"/>
            <a:ext cx="1518655" cy="11389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9071" y="464132"/>
            <a:ext cx="1466038" cy="1466038"/>
          </a:xfrm>
          <a:prstGeom prst="rect">
            <a:avLst/>
          </a:prstGeom>
        </p:spPr>
      </p:pic>
      <p:pic>
        <p:nvPicPr>
          <p:cNvPr id="12" name="Picture 2" descr="http://upload.wikimedia.org/wikipedia/commons/f/f1/Ruby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0967" y="1866738"/>
            <a:ext cx="926259" cy="9271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38328" y="3500295"/>
            <a:ext cx="1009757" cy="1009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jetbus.io/images/logo-nod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59110" y="3500295"/>
            <a:ext cx="1201678" cy="1201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2979" y="652528"/>
            <a:ext cx="2961168" cy="1089246"/>
          </a:xfrm>
          <a:prstGeom prst="rect">
            <a:avLst/>
          </a:prstGeom>
        </p:spPr>
      </p:pic>
      <p:sp>
        <p:nvSpPr>
          <p:cNvPr id="15" name="Text Placeholder 103"/>
          <p:cNvSpPr txBox="1">
            <a:spLocks/>
          </p:cNvSpPr>
          <p:nvPr/>
        </p:nvSpPr>
        <p:spPr>
          <a:xfrm>
            <a:off x="354680" y="1818520"/>
            <a:ext cx="7932886" cy="5165501"/>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Easily add analytics across multiple platforms including: ASP.NET, Java/J2EE, iOS, Android, Windows, as well as OSS technologies such as Node.JS, PHP, Ruby, Python, etc.</a:t>
            </a:r>
          </a:p>
          <a:p>
            <a:pPr marL="335982" indent="-335982" defTabSz="913923"/>
            <a:r>
              <a:rPr lang="en-US" sz="2745" dirty="0">
                <a:solidFill>
                  <a:srgbClr val="000000"/>
                </a:solidFill>
                <a:latin typeface="Segoe UI Light"/>
              </a:rPr>
              <a:t>Open source SDK: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1"/>
              </a:rPr>
              <a:t>https://github.com/Microsoft/ApplicationInsights-Home</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solidFill>
                  <a:srgbClr val="000000"/>
                </a:solidFill>
                <a:latin typeface="Segoe UI Light"/>
              </a:rPr>
              <a:t>Logging framework: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2"/>
              </a:rPr>
              <a:t>Log4Net, </a:t>
            </a:r>
            <a:r>
              <a:rPr lang="en-US" sz="2745" dirty="0" err="1">
                <a:gradFill>
                  <a:gsLst>
                    <a:gs pos="1250">
                      <a:srgbClr val="3F3F3F"/>
                    </a:gs>
                    <a:gs pos="99000">
                      <a:srgbClr val="3F3F3F"/>
                    </a:gs>
                  </a:gsLst>
                  <a:lin ang="5400000" scaled="0"/>
                </a:gradFill>
                <a:latin typeface="Segoe UI Light"/>
                <a:hlinkClick r:id="rId12"/>
              </a:rPr>
              <a:t>nLog</a:t>
            </a:r>
            <a:r>
              <a:rPr lang="en-US" sz="2745" dirty="0">
                <a:gradFill>
                  <a:gsLst>
                    <a:gs pos="1250">
                      <a:srgbClr val="3F3F3F"/>
                    </a:gs>
                    <a:gs pos="99000">
                      <a:srgbClr val="3F3F3F"/>
                    </a:gs>
                  </a:gsLst>
                  <a:lin ang="5400000" scaled="0"/>
                </a:gradFill>
                <a:latin typeface="Segoe UI Light"/>
                <a:hlinkClick r:id="rId12"/>
              </a:rPr>
              <a:t>, </a:t>
            </a:r>
            <a:r>
              <a:rPr lang="en-US" sz="2745" dirty="0" err="1">
                <a:gradFill>
                  <a:gsLst>
                    <a:gs pos="1250">
                      <a:srgbClr val="3F3F3F"/>
                    </a:gs>
                    <a:gs pos="99000">
                      <a:srgbClr val="3F3F3F"/>
                    </a:gs>
                  </a:gsLst>
                  <a:lin ang="5400000" scaled="0"/>
                </a:gradFill>
                <a:latin typeface="Segoe UI Light"/>
                <a:hlinkClick r:id="rId12"/>
              </a:rPr>
              <a:t>System.Diagnostics</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3"/>
              </a:rPr>
              <a:t>Log4J, </a:t>
            </a:r>
            <a:r>
              <a:rPr lang="en-US" sz="2745" dirty="0" err="1">
                <a:gradFill>
                  <a:gsLst>
                    <a:gs pos="1250">
                      <a:srgbClr val="3F3F3F"/>
                    </a:gs>
                    <a:gs pos="99000">
                      <a:srgbClr val="3F3F3F"/>
                    </a:gs>
                  </a:gsLst>
                  <a:lin ang="5400000" scaled="0"/>
                </a:gradFill>
                <a:latin typeface="Segoe UI Light"/>
                <a:hlinkClick r:id="rId13"/>
              </a:rPr>
              <a:t>Logback</a:t>
            </a:r>
            <a:endParaRPr lang="en-US" sz="2745" dirty="0">
              <a:gradFill>
                <a:gsLst>
                  <a:gs pos="1250">
                    <a:srgbClr val="3F3F3F"/>
                  </a:gs>
                  <a:gs pos="99000">
                    <a:srgbClr val="3F3F3F"/>
                  </a:gs>
                </a:gsLst>
                <a:lin ang="5400000" scaled="0"/>
              </a:gradFill>
              <a:latin typeface="Segoe UI Light"/>
            </a:endParaRPr>
          </a:p>
          <a:p>
            <a:pPr marL="342834" indent="-342834" defTabSz="913376" fontAlgn="base">
              <a:lnSpc>
                <a:spcPct val="120000"/>
              </a:lnSpc>
              <a:spcBef>
                <a:spcPct val="0"/>
              </a:spcBef>
              <a:spcAft>
                <a:spcPct val="0"/>
              </a:spcAft>
              <a:buSzTx/>
            </a:pPr>
            <a:endParaRPr lang="en-US" sz="2745" kern="0" spc="50" dirty="0">
              <a:solidFill>
                <a:srgbClr val="000000"/>
              </a:solidFill>
              <a:latin typeface="Segoe UI Light"/>
            </a:endParaRPr>
          </a:p>
        </p:txBody>
      </p:sp>
      <p:sp>
        <p:nvSpPr>
          <p:cNvPr id="16" name="Rectangle 15"/>
          <p:cNvSpPr/>
          <p:nvPr/>
        </p:nvSpPr>
        <p:spPr>
          <a:xfrm>
            <a:off x="571558" y="1070115"/>
            <a:ext cx="3026854"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Any app support</a:t>
            </a:r>
          </a:p>
        </p:txBody>
      </p:sp>
      <p:sp>
        <p:nvSpPr>
          <p:cNvPr id="19" name="Title 1"/>
          <p:cNvSpPr txBox="1">
            <a:spLocks/>
          </p:cNvSpPr>
          <p:nvPr/>
        </p:nvSpPr>
        <p:spPr>
          <a:xfrm>
            <a:off x="228927" y="310827"/>
            <a:ext cx="11655425" cy="900113"/>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a:solidFill>
                  <a:schemeClr val="tx1"/>
                </a:solidFill>
              </a:rPr>
              <a:t>Key capabilities</a:t>
            </a:r>
          </a:p>
        </p:txBody>
      </p:sp>
    </p:spTree>
    <p:extLst>
      <p:ext uri="{BB962C8B-B14F-4D97-AF65-F5344CB8AC3E}">
        <p14:creationId xmlns:p14="http://schemas.microsoft.com/office/powerpoint/2010/main" val="74056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927" y="310827"/>
            <a:ext cx="11655425" cy="900113"/>
          </a:xfrm>
          <a:prstGeom prst="rect">
            <a:avLst/>
          </a:prstGeom>
        </p:spPr>
        <p:txBody>
          <a:bodyPr/>
          <a:lstStyle/>
          <a:p>
            <a:r>
              <a:rPr lang="en-US" dirty="0">
                <a:solidFill>
                  <a:schemeClr val="tx1"/>
                </a:solidFill>
              </a:rPr>
              <a:t>Key capabilities</a:t>
            </a:r>
          </a:p>
        </p:txBody>
      </p:sp>
      <p:sp>
        <p:nvSpPr>
          <p:cNvPr id="225" name="Rectangle 224"/>
          <p:cNvSpPr/>
          <p:nvPr/>
        </p:nvSpPr>
        <p:spPr>
          <a:xfrm>
            <a:off x="4340501" y="1504878"/>
            <a:ext cx="4033912" cy="452590"/>
          </a:xfrm>
          <a:prstGeom prst="rect">
            <a:avLst/>
          </a:prstGeom>
        </p:spPr>
        <p:txBody>
          <a:bodyPr wrap="square">
            <a:spAutoFit/>
          </a:bodyPr>
          <a:lstStyle/>
          <a:p>
            <a:pPr algn="ctr" defTabSz="914367"/>
            <a:endParaRPr lang="en-US" sz="2353" dirty="0">
              <a:solidFill>
                <a:srgbClr val="404040"/>
              </a:solidFill>
              <a:latin typeface="Segoe UI"/>
            </a:endParaRPr>
          </a:p>
        </p:txBody>
      </p:sp>
      <p:grpSp>
        <p:nvGrpSpPr>
          <p:cNvPr id="226" name="Group 225"/>
          <p:cNvGrpSpPr/>
          <p:nvPr/>
        </p:nvGrpSpPr>
        <p:grpSpPr>
          <a:xfrm>
            <a:off x="306590" y="1504878"/>
            <a:ext cx="4033912" cy="4642197"/>
            <a:chOff x="46037" y="2049462"/>
            <a:chExt cx="4114800" cy="4735283"/>
          </a:xfrm>
        </p:grpSpPr>
        <p:sp>
          <p:nvSpPr>
            <p:cNvPr id="227" name="Rectangle 226"/>
            <p:cNvSpPr/>
            <p:nvPr/>
          </p:nvSpPr>
          <p:spPr>
            <a:xfrm>
              <a:off x="46037" y="2049462"/>
              <a:ext cx="4114800" cy="2514535"/>
            </a:xfrm>
            <a:prstGeom prst="rect">
              <a:avLst/>
            </a:prstGeom>
          </p:spPr>
          <p:txBody>
            <a:bodyPr wrap="square">
              <a:spAutoFit/>
            </a:bodyPr>
            <a:lstStyle/>
            <a:p>
              <a:pPr algn="ctr" defTabSz="914367"/>
              <a:r>
                <a:rPr lang="en-US" sz="1765" b="1" dirty="0">
                  <a:solidFill>
                    <a:srgbClr val="404040"/>
                  </a:solidFill>
                  <a:latin typeface="Segoe UI"/>
                </a:rPr>
                <a:t>360° View Across</a:t>
              </a:r>
            </a:p>
            <a:p>
              <a:pPr algn="ctr" defTabSz="914367"/>
              <a:r>
                <a:rPr lang="en-US" sz="1765" b="1" dirty="0">
                  <a:solidFill>
                    <a:srgbClr val="404040"/>
                  </a:solidFill>
                  <a:latin typeface="Segoe UI"/>
                </a:rPr>
                <a:t>Availability, Performance &amp; Usage</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Overall app health via Overview Blade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correlate performance &amp; usage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Detailed insights with a click of a button through intuitive data exploration</a:t>
              </a:r>
              <a:endParaRPr lang="en-US" sz="2353" dirty="0">
                <a:solidFill>
                  <a:srgbClr val="404040"/>
                </a:solidFill>
                <a:latin typeface="Segoe UI"/>
              </a:endParaRPr>
            </a:p>
          </p:txBody>
        </p:sp>
        <p:pic>
          <p:nvPicPr>
            <p:cNvPr id="228" name="Picture 227"/>
            <p:cNvPicPr>
              <a:picLocks noChangeAspect="1"/>
            </p:cNvPicPr>
            <p:nvPr/>
          </p:nvPicPr>
          <p:blipFill>
            <a:blip r:embed="rId3"/>
            <a:stretch>
              <a:fillRect/>
            </a:stretch>
          </p:blipFill>
          <p:spPr>
            <a:xfrm>
              <a:off x="928429" y="5021262"/>
              <a:ext cx="2350016" cy="1763483"/>
            </a:xfrm>
            <a:prstGeom prst="rect">
              <a:avLst/>
            </a:prstGeom>
          </p:spPr>
        </p:pic>
      </p:grpSp>
      <p:grpSp>
        <p:nvGrpSpPr>
          <p:cNvPr id="229" name="Group 228"/>
          <p:cNvGrpSpPr/>
          <p:nvPr/>
        </p:nvGrpSpPr>
        <p:grpSpPr>
          <a:xfrm>
            <a:off x="4340501" y="1504878"/>
            <a:ext cx="4033912" cy="4583490"/>
            <a:chOff x="4160837" y="2049462"/>
            <a:chExt cx="4114800" cy="4675399"/>
          </a:xfrm>
        </p:grpSpPr>
        <p:cxnSp>
          <p:nvCxnSpPr>
            <p:cNvPr id="230" name="Straight Connector 229"/>
            <p:cNvCxnSpPr/>
            <p:nvPr/>
          </p:nvCxnSpPr>
          <p:spPr>
            <a:xfrm>
              <a:off x="41608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4160837" y="2049462"/>
              <a:ext cx="4114800" cy="3111621"/>
            </a:xfrm>
            <a:prstGeom prst="rect">
              <a:avLst/>
            </a:prstGeom>
          </p:spPr>
          <p:txBody>
            <a:bodyPr wrap="square">
              <a:spAutoFit/>
            </a:bodyPr>
            <a:lstStyle/>
            <a:p>
              <a:pPr algn="ctr" defTabSz="914367"/>
              <a:r>
                <a:rPr lang="en-US" sz="1765" b="1" dirty="0">
                  <a:solidFill>
                    <a:srgbClr val="404040"/>
                  </a:solidFill>
                  <a:latin typeface="Segoe UI"/>
                </a:rPr>
                <a:t>Fast &amp; Powerful Diagnostics &amp; Usage Insights </a:t>
              </a:r>
              <a:endParaRPr lang="en-US" sz="2353" b="1"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diagnose availability &amp; performance issues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Learn &amp; improve continuously with usage insights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Extend your telemetry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Export your data for further analysis</a:t>
              </a:r>
              <a:br>
                <a:rPr lang="en-US" sz="1568" dirty="0">
                  <a:solidFill>
                    <a:srgbClr val="404040"/>
                  </a:solidFill>
                  <a:latin typeface="Segoe UI"/>
                </a:rPr>
              </a:br>
              <a:endParaRPr lang="en-US" sz="1568" dirty="0">
                <a:solidFill>
                  <a:srgbClr val="404040"/>
                </a:solidFill>
                <a:latin typeface="Segoe UI"/>
              </a:endParaRPr>
            </a:p>
          </p:txBody>
        </p:sp>
        <p:pic>
          <p:nvPicPr>
            <p:cNvPr id="232" name="Picture 231"/>
            <p:cNvPicPr>
              <a:picLocks noChangeAspect="1"/>
            </p:cNvPicPr>
            <p:nvPr/>
          </p:nvPicPr>
          <p:blipFill>
            <a:blip r:embed="rId4"/>
            <a:stretch>
              <a:fillRect/>
            </a:stretch>
          </p:blipFill>
          <p:spPr>
            <a:xfrm>
              <a:off x="5190943" y="5081146"/>
              <a:ext cx="2210238" cy="1643715"/>
            </a:xfrm>
            <a:prstGeom prst="rect">
              <a:avLst/>
            </a:prstGeom>
          </p:spPr>
        </p:pic>
      </p:grpSp>
      <p:grpSp>
        <p:nvGrpSpPr>
          <p:cNvPr id="233" name="Group 232"/>
          <p:cNvGrpSpPr/>
          <p:nvPr/>
        </p:nvGrpSpPr>
        <p:grpSpPr>
          <a:xfrm>
            <a:off x="8374413" y="1504879"/>
            <a:ext cx="4033912" cy="4315630"/>
            <a:chOff x="8275637" y="2049462"/>
            <a:chExt cx="4114800" cy="4622797"/>
          </a:xfrm>
        </p:grpSpPr>
        <p:sp>
          <p:nvSpPr>
            <p:cNvPr id="234" name="Rectangle 233"/>
            <p:cNvSpPr/>
            <p:nvPr/>
          </p:nvSpPr>
          <p:spPr>
            <a:xfrm>
              <a:off x="8275637" y="2049462"/>
              <a:ext cx="4114800" cy="2292935"/>
            </a:xfrm>
            <a:prstGeom prst="rect">
              <a:avLst/>
            </a:prstGeom>
          </p:spPr>
          <p:txBody>
            <a:bodyPr wrap="square">
              <a:spAutoFit/>
            </a:bodyPr>
            <a:lstStyle/>
            <a:p>
              <a:pPr algn="ctr" defTabSz="914367"/>
              <a:r>
                <a:rPr lang="en-US" sz="1765" b="1" dirty="0">
                  <a:solidFill>
                    <a:srgbClr val="404040"/>
                  </a:solidFill>
                  <a:latin typeface="Segoe UI"/>
                </a:rPr>
                <a:t>Built-in Analytics</a:t>
              </a:r>
            </a:p>
            <a:p>
              <a:pPr algn="ctr" defTabSz="914367"/>
              <a:r>
                <a:rPr lang="en-US" sz="1765" b="1" dirty="0">
                  <a:solidFill>
                    <a:srgbClr val="404040"/>
                  </a:solidFill>
                  <a:latin typeface="Segoe UI"/>
                </a:rPr>
                <a:t>for any app </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Supports any app type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Zero-click enablement</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No-touch monitoring</a:t>
              </a:r>
              <a:br>
                <a:rPr lang="en-US" sz="1568" dirty="0">
                  <a:solidFill>
                    <a:srgbClr val="404040"/>
                  </a:solidFill>
                  <a:latin typeface="Segoe UI"/>
                </a:rPr>
              </a:br>
              <a:endParaRPr lang="en-US" sz="1568" dirty="0">
                <a:solidFill>
                  <a:srgbClr val="404040"/>
                </a:solidFill>
                <a:latin typeface="Segoe UI"/>
              </a:endParaRPr>
            </a:p>
          </p:txBody>
        </p:sp>
        <p:cxnSp>
          <p:nvCxnSpPr>
            <p:cNvPr id="235" name="Straight Connector 234"/>
            <p:cNvCxnSpPr/>
            <p:nvPr/>
          </p:nvCxnSpPr>
          <p:spPr>
            <a:xfrm>
              <a:off x="82756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9200235" y="5133747"/>
              <a:ext cx="2265604" cy="1538512"/>
              <a:chOff x="3757613" y="4330700"/>
              <a:chExt cx="1919288" cy="1303338"/>
            </a:xfrm>
          </p:grpSpPr>
          <p:sp>
            <p:nvSpPr>
              <p:cNvPr id="237"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8"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9"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0"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1"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2"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3"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4"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5"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6"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7"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8"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9"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0"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1"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2"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3"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4"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5"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6"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7"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8"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9"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0"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1"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2"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3"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4"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5"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6"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7"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8"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9"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0"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1"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2"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3"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4"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5"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6"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7"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8"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9"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0"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1"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2"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3"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4"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5"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6"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7"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8"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9"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0"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1"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3"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4"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5"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6"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7"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8"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9"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0"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1"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2"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3"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4"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5"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6"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7"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8"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9"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0"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1"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2"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3"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4"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5"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6"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7"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8"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9"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0"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1"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2"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3"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4"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5"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6"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7"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8"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9"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0"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1"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2"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3"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4"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5"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6"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7"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8"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9"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0"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1"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2"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3"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4"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5"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6"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7"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8"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9"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0"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1"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2"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3"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4"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5"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6"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7"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8"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9"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0"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1"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2"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3"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4"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5"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6"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7"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8"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9"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0"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1"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2"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3"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4"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5"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6"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7"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8"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9"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0"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1"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2"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3"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4"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5"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6"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7"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8"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9"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0"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1"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2"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3"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4"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5"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6"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7"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8"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9"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0"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1"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2"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3"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4"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5"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6"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7"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8"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9"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0"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1"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2"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3"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4"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5"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6"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grpSp>
      </p:grpSp>
    </p:spTree>
    <p:extLst>
      <p:ext uri="{BB962C8B-B14F-4D97-AF65-F5344CB8AC3E}">
        <p14:creationId xmlns:p14="http://schemas.microsoft.com/office/powerpoint/2010/main" val="2306870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500" fill="hold"/>
                                        <p:tgtEl>
                                          <p:spTgt spid="229"/>
                                        </p:tgtEl>
                                        <p:attrNameLst>
                                          <p:attrName>ppt_x</p:attrName>
                                        </p:attrNameLst>
                                      </p:cBhvr>
                                      <p:tavLst>
                                        <p:tav tm="0">
                                          <p:val>
                                            <p:strVal val="1+#ppt_w/2"/>
                                          </p:val>
                                        </p:tav>
                                        <p:tav tm="100000">
                                          <p:val>
                                            <p:strVal val="#ppt_x"/>
                                          </p:val>
                                        </p:tav>
                                      </p:tavLst>
                                    </p:anim>
                                    <p:anim calcmode="lin" valueType="num">
                                      <p:cBhvr additive="base">
                                        <p:cTn id="8"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3"/>
                                        </p:tgtEl>
                                        <p:attrNameLst>
                                          <p:attrName>style.visibility</p:attrName>
                                        </p:attrNameLst>
                                      </p:cBhvr>
                                      <p:to>
                                        <p:strVal val="visible"/>
                                      </p:to>
                                    </p:set>
                                    <p:anim calcmode="lin" valueType="num">
                                      <p:cBhvr additive="base">
                                        <p:cTn id="13" dur="500" fill="hold"/>
                                        <p:tgtEl>
                                          <p:spTgt spid="233"/>
                                        </p:tgtEl>
                                        <p:attrNameLst>
                                          <p:attrName>ppt_x</p:attrName>
                                        </p:attrNameLst>
                                      </p:cBhvr>
                                      <p:tavLst>
                                        <p:tav tm="0">
                                          <p:val>
                                            <p:strVal val="1+#ppt_w/2"/>
                                          </p:val>
                                        </p:tav>
                                        <p:tav tm="100000">
                                          <p:val>
                                            <p:strVal val="#ppt_x"/>
                                          </p:val>
                                        </p:tav>
                                      </p:tavLst>
                                    </p:anim>
                                    <p:anim calcmode="lin" valueType="num">
                                      <p:cBhvr additive="base">
                                        <p:cTn id="14" dur="500" fill="hold"/>
                                        <p:tgtEl>
                                          <p:spTgt spid="2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terms/"/>
    <ds:schemaRef ds:uri="http://schemas.microsoft.com/office/2006/documentManagement/types"/>
    <ds:schemaRef ds:uri="http://schemas.microsoft.com/office/2006/metadata/properties"/>
    <ds:schemaRef ds:uri="http://purl.org/dc/elements/1.1/"/>
    <ds:schemaRef ds:uri="fee586e5-3c92-48eb-9898-42915e590ada"/>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26877</TotalTime>
  <Words>1856</Words>
  <Application>Microsoft Office PowerPoint</Application>
  <PresentationFormat>Widescreen</PresentationFormat>
  <Paragraphs>222</Paragraphs>
  <Slides>20</Slides>
  <Notes>16</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20</vt:i4>
      </vt:variant>
    </vt:vector>
  </HeadingPairs>
  <TitlesOfParts>
    <vt:vector size="40" baseType="lpstr">
      <vt:lpstr>ＭＳ Ｐゴシック</vt:lpstr>
      <vt:lpstr>Arial</vt:lpstr>
      <vt:lpstr>Avenir LT Pro 45 Book</vt:lpstr>
      <vt:lpstr>Calibri</vt:lpstr>
      <vt:lpstr>Consolas</vt:lpstr>
      <vt:lpstr>Segoe</vt:lpstr>
      <vt:lpstr>Segoe UI</vt:lpstr>
      <vt:lpstr>Segoe UI Light</vt:lpstr>
      <vt:lpstr>Segoe ui light (Headings)</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MSVID_White_16x9_2012-08-18</vt:lpstr>
      <vt:lpstr>Titles &amp; Breakers</vt:lpstr>
      <vt:lpstr>TEE14 Speaker PPT Template</vt:lpstr>
      <vt:lpstr>Azure Application Insights and Jupyter Notebook to analyze large scale data </vt:lpstr>
      <vt:lpstr>Who am I?</vt:lpstr>
      <vt:lpstr>Here is a small story….</vt:lpstr>
      <vt:lpstr>Why Logging ?</vt:lpstr>
      <vt:lpstr>What is Application Insights?</vt:lpstr>
      <vt:lpstr>PowerPoint Presentation</vt:lpstr>
      <vt:lpstr>Sources of Telemetry</vt:lpstr>
      <vt:lpstr> </vt:lpstr>
      <vt:lpstr>Key capabilities</vt:lpstr>
      <vt:lpstr>Overview Blade</vt:lpstr>
      <vt:lpstr>Drill down</vt:lpstr>
      <vt:lpstr>Drill down tools</vt:lpstr>
      <vt:lpstr>Fast and powerful insights</vt:lpstr>
      <vt:lpstr>Fast and powerful insights</vt:lpstr>
      <vt:lpstr>Fast and powerful insights</vt:lpstr>
      <vt:lpstr>What is Jupyter Notebook</vt:lpstr>
      <vt:lpstr>Here comes Azure Notebook</vt:lpstr>
      <vt:lpstr>Let’s code </vt:lpstr>
      <vt:lpstr>Who wants some stickers?  </vt:lpstr>
      <vt:lpstr>Where to go from here….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Sajeetharan Sinnathurai</cp:lastModifiedBy>
  <cp:revision>465</cp:revision>
  <cp:lastPrinted>2014-03-26T17:46:13Z</cp:lastPrinted>
  <dcterms:created xsi:type="dcterms:W3CDTF">2014-03-19T23:21:38Z</dcterms:created>
  <dcterms:modified xsi:type="dcterms:W3CDTF">2018-04-19T20:55:10Z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